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5" r:id="rId16"/>
    <p:sldId id="276" r:id="rId17"/>
    <p:sldId id="270" r:id="rId18"/>
    <p:sldId id="271" r:id="rId19"/>
    <p:sldId id="273" r:id="rId20"/>
    <p:sldId id="274" r:id="rId21"/>
    <p:sldId id="272"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61" d="100"/>
          <a:sy n="61" d="100"/>
        </p:scale>
        <p:origin x="72"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11/6/2024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751172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20473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080626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4889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8822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206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608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368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‹nº›</a:t>
            </a:fld>
            <a:endParaRPr lang="en-US"/>
          </a:p>
        </p:txBody>
      </p:sp>
    </p:spTree>
    <p:extLst>
      <p:ext uri="{BB962C8B-B14F-4D97-AF65-F5344CB8AC3E}">
        <p14:creationId xmlns:p14="http://schemas.microsoft.com/office/powerpoint/2010/main" val="131476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49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11/6/2024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‹nº›</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7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11/6/2024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‹nº›</a:t>
            </a:fld>
            <a:endParaRPr lang="en-US" dirty="0"/>
          </a:p>
        </p:txBody>
      </p:sp>
    </p:spTree>
    <p:extLst>
      <p:ext uri="{BB962C8B-B14F-4D97-AF65-F5344CB8AC3E}">
        <p14:creationId xmlns:p14="http://schemas.microsoft.com/office/powerpoint/2010/main" val="2622422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éu cheio de estrelas">
            <a:extLst>
              <a:ext uri="{FF2B5EF4-FFF2-40B4-BE49-F238E27FC236}">
                <a16:creationId xmlns:a16="http://schemas.microsoft.com/office/drawing/2014/main" id="{56E4162D-71B0-497A-851D-3247A8B47294}"/>
              </a:ext>
            </a:extLst>
          </p:cNvPr>
          <p:cNvPicPr>
            <a:picLocks noChangeAspect="1"/>
          </p:cNvPicPr>
          <p:nvPr/>
        </p:nvPicPr>
        <p:blipFill rotWithShape="1">
          <a:blip r:embed="rId2">
            <a:alphaModFix amt="50000"/>
          </a:blip>
          <a:srcRect t="11398" r="-1" b="11791"/>
          <a:stretch/>
        </p:blipFill>
        <p:spPr>
          <a:xfrm>
            <a:off x="21" y="10"/>
            <a:ext cx="12188931" cy="6857990"/>
          </a:xfrm>
          <a:prstGeom prst="rect">
            <a:avLst/>
          </a:prstGeom>
        </p:spPr>
      </p:pic>
      <p:sp>
        <p:nvSpPr>
          <p:cNvPr id="2" name="Título 1">
            <a:extLst>
              <a:ext uri="{FF2B5EF4-FFF2-40B4-BE49-F238E27FC236}">
                <a16:creationId xmlns:a16="http://schemas.microsoft.com/office/drawing/2014/main" id="{9DA091AA-4367-4D2A-A5BE-0B364A860B95}"/>
              </a:ext>
            </a:extLst>
          </p:cNvPr>
          <p:cNvSpPr>
            <a:spLocks noGrp="1"/>
          </p:cNvSpPr>
          <p:nvPr>
            <p:ph type="ctrTitle"/>
          </p:nvPr>
        </p:nvSpPr>
        <p:spPr>
          <a:xfrm>
            <a:off x="1527048" y="1124712"/>
            <a:ext cx="9144000" cy="3063240"/>
          </a:xfrm>
        </p:spPr>
        <p:txBody>
          <a:bodyPr>
            <a:normAutofit/>
          </a:bodyPr>
          <a:lstStyle/>
          <a:p>
            <a:pPr algn="ctr"/>
            <a:r>
              <a:rPr lang="pt-BR" sz="6700" dirty="0"/>
              <a:t>Nélio Torres – ´</a:t>
            </a:r>
            <a:r>
              <a:rPr lang="pt-BR" sz="6700" dirty="0" err="1"/>
              <a:t>Parayba</a:t>
            </a:r>
            <a:r>
              <a:rPr lang="pt-BR" sz="6700" dirty="0"/>
              <a:t> &amp; Minas`</a:t>
            </a:r>
            <a:endParaRPr lang="pt-BR" dirty="0"/>
          </a:p>
        </p:txBody>
      </p:sp>
      <p:sp>
        <p:nvSpPr>
          <p:cNvPr id="3" name="Subtítulo 2">
            <a:extLst>
              <a:ext uri="{FF2B5EF4-FFF2-40B4-BE49-F238E27FC236}">
                <a16:creationId xmlns:a16="http://schemas.microsoft.com/office/drawing/2014/main" id="{DC853E70-AC7A-4414-907D-ED12060652A0}"/>
              </a:ext>
            </a:extLst>
          </p:cNvPr>
          <p:cNvSpPr>
            <a:spLocks noGrp="1"/>
          </p:cNvSpPr>
          <p:nvPr>
            <p:ph type="subTitle" idx="1"/>
          </p:nvPr>
        </p:nvSpPr>
        <p:spPr>
          <a:xfrm>
            <a:off x="1258783" y="4908894"/>
            <a:ext cx="9915897" cy="918057"/>
          </a:xfrm>
        </p:spPr>
        <p:txBody>
          <a:bodyPr>
            <a:normAutofit lnSpcReduction="10000"/>
          </a:bodyPr>
          <a:lstStyle/>
          <a:p>
            <a:pPr algn="ctr"/>
            <a:r>
              <a:rPr lang="pt-BR" sz="4800" b="1" dirty="0"/>
              <a:t>Turnê Europa</a:t>
            </a:r>
            <a:r>
              <a:rPr lang="pt-BR" sz="5400" b="1" dirty="0"/>
              <a:t> 2024 </a:t>
            </a:r>
          </a:p>
        </p:txBody>
      </p:sp>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9336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22596202-18F4-44D9-9A58-D56557953E41}"/>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1D3E256A-2F5D-4CC5-B035-FE060BBF2BF7}"/>
              </a:ext>
            </a:extLst>
          </p:cNvPr>
          <p:cNvSpPr>
            <a:spLocks noGrp="1"/>
          </p:cNvSpPr>
          <p:nvPr>
            <p:ph type="title"/>
          </p:nvPr>
        </p:nvSpPr>
        <p:spPr/>
        <p:txBody>
          <a:bodyPr/>
          <a:lstStyle/>
          <a:p>
            <a:r>
              <a:rPr lang="pt-BR" dirty="0"/>
              <a:t>Nélio Torres </a:t>
            </a:r>
            <a:r>
              <a:rPr lang="pt-BR"/>
              <a:t>na Imprensa</a:t>
            </a:r>
            <a:endParaRPr lang="pt-BR" dirty="0"/>
          </a:p>
        </p:txBody>
      </p:sp>
      <p:pic>
        <p:nvPicPr>
          <p:cNvPr id="6" name="Espaço Reservado para Conteúdo 5" descr="Foto em preto e branco de pessoas em jornal antigo&#10;&#10;Descrição gerada automaticamente com confiança média">
            <a:extLst>
              <a:ext uri="{FF2B5EF4-FFF2-40B4-BE49-F238E27FC236}">
                <a16:creationId xmlns:a16="http://schemas.microsoft.com/office/drawing/2014/main" id="{8E53F4C1-AA12-4023-9894-0CE914081C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55803"/>
            <a:ext cx="2743410" cy="4252912"/>
          </a:xfrm>
        </p:spPr>
      </p:pic>
      <p:pic>
        <p:nvPicPr>
          <p:cNvPr id="8" name="Imagem 7" descr="Texto&#10;&#10;Descrição gerada automaticamente">
            <a:extLst>
              <a:ext uri="{FF2B5EF4-FFF2-40B4-BE49-F238E27FC236}">
                <a16:creationId xmlns:a16="http://schemas.microsoft.com/office/drawing/2014/main" id="{69FC0368-8F57-4BA5-A10E-2C41781B6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373" y="2055804"/>
            <a:ext cx="3149919" cy="4252912"/>
          </a:xfrm>
          <a:prstGeom prst="rect">
            <a:avLst/>
          </a:prstGeom>
        </p:spPr>
      </p:pic>
      <p:pic>
        <p:nvPicPr>
          <p:cNvPr id="10" name="Imagem 9" descr="Jornal com foto de mulher&#10;&#10;Descrição gerada automaticamente com confiança média">
            <a:extLst>
              <a:ext uri="{FF2B5EF4-FFF2-40B4-BE49-F238E27FC236}">
                <a16:creationId xmlns:a16="http://schemas.microsoft.com/office/drawing/2014/main" id="{65C86DD3-B8FB-4EBA-AC84-467A7657C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1059" y="2055803"/>
            <a:ext cx="3762749" cy="2661928"/>
          </a:xfrm>
          <a:prstGeom prst="rect">
            <a:avLst/>
          </a:prstGeom>
        </p:spPr>
      </p:pic>
    </p:spTree>
    <p:extLst>
      <p:ext uri="{BB962C8B-B14F-4D97-AF65-F5344CB8AC3E}">
        <p14:creationId xmlns:p14="http://schemas.microsoft.com/office/powerpoint/2010/main" val="2501245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E83DE970-A5D7-476B-B17B-7DCE9FE39A2A}"/>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6E52E9CC-D4DB-4AA4-A5C7-6EC9639E24DD}"/>
              </a:ext>
            </a:extLst>
          </p:cNvPr>
          <p:cNvSpPr>
            <a:spLocks noGrp="1"/>
          </p:cNvSpPr>
          <p:nvPr>
            <p:ph type="title"/>
          </p:nvPr>
        </p:nvSpPr>
        <p:spPr/>
        <p:txBody>
          <a:bodyPr/>
          <a:lstStyle/>
          <a:p>
            <a:r>
              <a:rPr lang="pt-BR" dirty="0"/>
              <a:t>Nélio Torres na Imprensa</a:t>
            </a:r>
          </a:p>
        </p:txBody>
      </p:sp>
      <p:pic>
        <p:nvPicPr>
          <p:cNvPr id="6" name="Espaço Reservado para Conteúdo 5" descr="Jornal com fotos&#10;&#10;Descrição gerada automaticamente com confiança média">
            <a:extLst>
              <a:ext uri="{FF2B5EF4-FFF2-40B4-BE49-F238E27FC236}">
                <a16:creationId xmlns:a16="http://schemas.microsoft.com/office/drawing/2014/main" id="{B93F132A-716F-4DA9-A40F-09665480788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69626"/>
            <a:ext cx="4868917" cy="3765483"/>
          </a:xfrm>
        </p:spPr>
      </p:pic>
      <p:pic>
        <p:nvPicPr>
          <p:cNvPr id="13" name="Espaço Reservado para Conteúdo 12">
            <a:extLst>
              <a:ext uri="{FF2B5EF4-FFF2-40B4-BE49-F238E27FC236}">
                <a16:creationId xmlns:a16="http://schemas.microsoft.com/office/drawing/2014/main" id="{1D53E45A-52F2-4384-99AA-5458F8C8FD9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48487" y="1940429"/>
            <a:ext cx="4668196" cy="4364771"/>
          </a:xfrm>
        </p:spPr>
      </p:pic>
    </p:spTree>
    <p:extLst>
      <p:ext uri="{BB962C8B-B14F-4D97-AF65-F5344CB8AC3E}">
        <p14:creationId xmlns:p14="http://schemas.microsoft.com/office/powerpoint/2010/main" val="1526852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6092A15B-EC9E-40FC-917F-208BA99057CD}"/>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F6DA3F11-DDB1-445B-BBB6-4DA194A30529}"/>
              </a:ext>
            </a:extLst>
          </p:cNvPr>
          <p:cNvSpPr>
            <a:spLocks noGrp="1"/>
          </p:cNvSpPr>
          <p:nvPr>
            <p:ph type="title"/>
          </p:nvPr>
        </p:nvSpPr>
        <p:spPr/>
        <p:txBody>
          <a:bodyPr/>
          <a:lstStyle/>
          <a:p>
            <a:r>
              <a:rPr lang="pt-BR" dirty="0"/>
              <a:t>Nélio Torres no Exterior</a:t>
            </a:r>
          </a:p>
        </p:txBody>
      </p:sp>
      <p:pic>
        <p:nvPicPr>
          <p:cNvPr id="6" name="Espaço Reservado para Conteúdo 5" descr="Interface gráfica do usuário, Site&#10;&#10;Descrição gerada automaticamente">
            <a:extLst>
              <a:ext uri="{FF2B5EF4-FFF2-40B4-BE49-F238E27FC236}">
                <a16:creationId xmlns:a16="http://schemas.microsoft.com/office/drawing/2014/main" id="{C5477CCE-5E47-4566-BCB1-BB4FF78F54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55803"/>
            <a:ext cx="7449379" cy="4584840"/>
          </a:xfrm>
        </p:spPr>
      </p:pic>
    </p:spTree>
    <p:extLst>
      <p:ext uri="{BB962C8B-B14F-4D97-AF65-F5344CB8AC3E}">
        <p14:creationId xmlns:p14="http://schemas.microsoft.com/office/powerpoint/2010/main" val="2205130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0CAF2A-557E-432F-A4E1-67E0DBB3E45A}"/>
              </a:ext>
            </a:extLst>
          </p:cNvPr>
          <p:cNvSpPr>
            <a:spLocks noGrp="1"/>
          </p:cNvSpPr>
          <p:nvPr>
            <p:ph type="title"/>
          </p:nvPr>
        </p:nvSpPr>
        <p:spPr/>
        <p:txBody>
          <a:bodyPr>
            <a:normAutofit/>
          </a:bodyPr>
          <a:lstStyle/>
          <a:p>
            <a:r>
              <a:rPr lang="pt-BR" sz="2800" dirty="0"/>
              <a:t>Novas reportagens – Jornal A União / PB (22.01.2022) </a:t>
            </a:r>
          </a:p>
        </p:txBody>
      </p:sp>
      <p:pic>
        <p:nvPicPr>
          <p:cNvPr id="5" name="Espaço Reservado para Conteúdo 4">
            <a:extLst>
              <a:ext uri="{FF2B5EF4-FFF2-40B4-BE49-F238E27FC236}">
                <a16:creationId xmlns:a16="http://schemas.microsoft.com/office/drawing/2014/main" id="{721543E4-1A8F-4ED3-AC37-712C6BD5B0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1784" y="1860331"/>
            <a:ext cx="2664439" cy="4776951"/>
          </a:xfrm>
        </p:spPr>
      </p:pic>
      <p:pic>
        <p:nvPicPr>
          <p:cNvPr id="7" name="Imagem 6">
            <a:extLst>
              <a:ext uri="{FF2B5EF4-FFF2-40B4-BE49-F238E27FC236}">
                <a16:creationId xmlns:a16="http://schemas.microsoft.com/office/drawing/2014/main" id="{8B788F8B-45BE-4F3E-B057-DD91A56EE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178" y="2073890"/>
            <a:ext cx="3203029" cy="4315974"/>
          </a:xfrm>
          <a:prstGeom prst="rect">
            <a:avLst/>
          </a:prstGeom>
        </p:spPr>
      </p:pic>
      <p:pic>
        <p:nvPicPr>
          <p:cNvPr id="9" name="Imagem 8">
            <a:extLst>
              <a:ext uri="{FF2B5EF4-FFF2-40B4-BE49-F238E27FC236}">
                <a16:creationId xmlns:a16="http://schemas.microsoft.com/office/drawing/2014/main" id="{43E7A561-AEB5-4A05-AEBC-08EC1CBCE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799" y="2055512"/>
            <a:ext cx="2900857" cy="4352731"/>
          </a:xfrm>
          <a:prstGeom prst="rect">
            <a:avLst/>
          </a:prstGeom>
        </p:spPr>
      </p:pic>
    </p:spTree>
    <p:extLst>
      <p:ext uri="{BB962C8B-B14F-4D97-AF65-F5344CB8AC3E}">
        <p14:creationId xmlns:p14="http://schemas.microsoft.com/office/powerpoint/2010/main" val="94541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4FC845-91C1-48B9-9377-4861BB04ACA4}"/>
              </a:ext>
            </a:extLst>
          </p:cNvPr>
          <p:cNvSpPr>
            <a:spLocks noGrp="1"/>
          </p:cNvSpPr>
          <p:nvPr>
            <p:ph type="title"/>
          </p:nvPr>
        </p:nvSpPr>
        <p:spPr/>
        <p:txBody>
          <a:bodyPr>
            <a:normAutofit/>
          </a:bodyPr>
          <a:lstStyle/>
          <a:p>
            <a:r>
              <a:rPr lang="pt-BR" dirty="0"/>
              <a:t>Nélio Torres apresentações</a:t>
            </a:r>
          </a:p>
        </p:txBody>
      </p:sp>
      <p:sp>
        <p:nvSpPr>
          <p:cNvPr id="3" name="Espaço Reservado para Texto 2">
            <a:extLst>
              <a:ext uri="{FF2B5EF4-FFF2-40B4-BE49-F238E27FC236}">
                <a16:creationId xmlns:a16="http://schemas.microsoft.com/office/drawing/2014/main" id="{B0E8E9B3-9B72-4C87-B647-9B646C4C4CDA}"/>
              </a:ext>
            </a:extLst>
          </p:cNvPr>
          <p:cNvSpPr>
            <a:spLocks noGrp="1"/>
          </p:cNvSpPr>
          <p:nvPr>
            <p:ph type="body" idx="1"/>
          </p:nvPr>
        </p:nvSpPr>
        <p:spPr/>
        <p:txBody>
          <a:bodyPr>
            <a:normAutofit fontScale="70000" lnSpcReduction="20000"/>
          </a:bodyPr>
          <a:lstStyle/>
          <a:p>
            <a:r>
              <a:rPr lang="pt-BR" dirty="0"/>
              <a:t>Recital Sarau Museu Clube da Esquina</a:t>
            </a:r>
          </a:p>
        </p:txBody>
      </p:sp>
      <p:pic>
        <p:nvPicPr>
          <p:cNvPr id="5" name="Espaço Reservado para Conteúdo 4">
            <a:extLst>
              <a:ext uri="{FF2B5EF4-FFF2-40B4-BE49-F238E27FC236}">
                <a16:creationId xmlns:a16="http://schemas.microsoft.com/office/drawing/2014/main" id="{84381A6A-7E1B-4FEC-B379-B69D65ED3F0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85938" y="2925763"/>
            <a:ext cx="3265487" cy="3265487"/>
          </a:xfrm>
        </p:spPr>
      </p:pic>
      <p:sp>
        <p:nvSpPr>
          <p:cNvPr id="4" name="Espaço Reservado para Texto 3">
            <a:extLst>
              <a:ext uri="{FF2B5EF4-FFF2-40B4-BE49-F238E27FC236}">
                <a16:creationId xmlns:a16="http://schemas.microsoft.com/office/drawing/2014/main" id="{6B5A23B1-022F-4F77-8127-19A2C16C4CDA}"/>
              </a:ext>
            </a:extLst>
          </p:cNvPr>
          <p:cNvSpPr>
            <a:spLocks noGrp="1"/>
          </p:cNvSpPr>
          <p:nvPr>
            <p:ph type="body" sz="quarter" idx="3"/>
          </p:nvPr>
        </p:nvSpPr>
        <p:spPr>
          <a:xfrm>
            <a:off x="6172200" y="1938529"/>
            <a:ext cx="5157787" cy="489362"/>
          </a:xfrm>
        </p:spPr>
        <p:txBody>
          <a:bodyPr>
            <a:normAutofit fontScale="70000" lnSpcReduction="20000"/>
          </a:bodyPr>
          <a:lstStyle/>
          <a:p>
            <a:r>
              <a:rPr lang="pt-BR" dirty="0"/>
              <a:t>Jornal a União / PB </a:t>
            </a:r>
          </a:p>
        </p:txBody>
      </p:sp>
      <p:pic>
        <p:nvPicPr>
          <p:cNvPr id="10" name="Espaço Reservado para Conteúdo 9">
            <a:extLst>
              <a:ext uri="{FF2B5EF4-FFF2-40B4-BE49-F238E27FC236}">
                <a16:creationId xmlns:a16="http://schemas.microsoft.com/office/drawing/2014/main" id="{A4102A0E-39E4-409E-B1DB-08248B52E90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765100" y="2317532"/>
            <a:ext cx="1971986" cy="3994258"/>
          </a:xfrm>
        </p:spPr>
      </p:pic>
    </p:spTree>
    <p:extLst>
      <p:ext uri="{BB962C8B-B14F-4D97-AF65-F5344CB8AC3E}">
        <p14:creationId xmlns:p14="http://schemas.microsoft.com/office/powerpoint/2010/main" val="249364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A3ABF3D-6C56-4000-A626-621D835467C1}"/>
              </a:ext>
            </a:extLst>
          </p:cNvPr>
          <p:cNvSpPr>
            <a:spLocks noGrp="1"/>
          </p:cNvSpPr>
          <p:nvPr>
            <p:ph type="title"/>
          </p:nvPr>
        </p:nvSpPr>
        <p:spPr/>
        <p:txBody>
          <a:bodyPr/>
          <a:lstStyle/>
          <a:p>
            <a:r>
              <a:rPr lang="pt-BR" dirty="0"/>
              <a:t>Nélio Torres e Toninho Horta</a:t>
            </a:r>
          </a:p>
        </p:txBody>
      </p:sp>
      <p:sp>
        <p:nvSpPr>
          <p:cNvPr id="5" name="Espaço Reservado para Texto 4">
            <a:extLst>
              <a:ext uri="{FF2B5EF4-FFF2-40B4-BE49-F238E27FC236}">
                <a16:creationId xmlns:a16="http://schemas.microsoft.com/office/drawing/2014/main" id="{93967015-C495-4984-8CFF-C144F3C90BB6}"/>
              </a:ext>
            </a:extLst>
          </p:cNvPr>
          <p:cNvSpPr>
            <a:spLocks noGrp="1"/>
          </p:cNvSpPr>
          <p:nvPr>
            <p:ph type="body" idx="1"/>
          </p:nvPr>
        </p:nvSpPr>
        <p:spPr>
          <a:xfrm>
            <a:off x="1056290" y="1938528"/>
            <a:ext cx="4941284" cy="331705"/>
          </a:xfrm>
        </p:spPr>
        <p:txBody>
          <a:bodyPr>
            <a:noAutofit/>
          </a:bodyPr>
          <a:lstStyle/>
          <a:p>
            <a:r>
              <a:rPr lang="pt-BR" sz="1600" dirty="0"/>
              <a:t>Flyer 50 Anos Clube da Esquina, BH, MG, Setembro 2022</a:t>
            </a:r>
          </a:p>
        </p:txBody>
      </p:sp>
      <p:pic>
        <p:nvPicPr>
          <p:cNvPr id="12" name="Espaço Reservado para Conteúdo 11">
            <a:extLst>
              <a:ext uri="{FF2B5EF4-FFF2-40B4-BE49-F238E27FC236}">
                <a16:creationId xmlns:a16="http://schemas.microsoft.com/office/drawing/2014/main" id="{5C075C22-78D2-4111-9DFB-409A55ED64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71146" y="2617077"/>
            <a:ext cx="3342288" cy="3574174"/>
          </a:xfrm>
        </p:spPr>
      </p:pic>
      <p:sp>
        <p:nvSpPr>
          <p:cNvPr id="7" name="Espaço Reservado para Texto 6">
            <a:extLst>
              <a:ext uri="{FF2B5EF4-FFF2-40B4-BE49-F238E27FC236}">
                <a16:creationId xmlns:a16="http://schemas.microsoft.com/office/drawing/2014/main" id="{FA472886-2DED-4017-92B5-0E9C1C4B4B77}"/>
              </a:ext>
            </a:extLst>
          </p:cNvPr>
          <p:cNvSpPr>
            <a:spLocks noGrp="1"/>
          </p:cNvSpPr>
          <p:nvPr>
            <p:ph type="body" sz="quarter" idx="3"/>
          </p:nvPr>
        </p:nvSpPr>
        <p:spPr>
          <a:xfrm>
            <a:off x="6210194" y="1938528"/>
            <a:ext cx="5160960" cy="678547"/>
          </a:xfrm>
        </p:spPr>
        <p:txBody>
          <a:bodyPr>
            <a:noAutofit/>
          </a:bodyPr>
          <a:lstStyle/>
          <a:p>
            <a:r>
              <a:rPr lang="pt-BR" sz="1600" dirty="0"/>
              <a:t>Participação Sarau Música e Poesia, CD Toninho Horta e Livro Petrônio Gonçalves, Museu dos Inconfidentes, Ouro Preto, MG, Outubro 2022   </a:t>
            </a:r>
          </a:p>
        </p:txBody>
      </p:sp>
      <p:pic>
        <p:nvPicPr>
          <p:cNvPr id="8" name="Espaço Reservado para Conteúdo 7">
            <a:extLst>
              <a:ext uri="{FF2B5EF4-FFF2-40B4-BE49-F238E27FC236}">
                <a16:creationId xmlns:a16="http://schemas.microsoft.com/office/drawing/2014/main" id="{AD12713D-497D-4D1A-BAB0-2B628D462D3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34185" y="2925763"/>
            <a:ext cx="2659218" cy="3265487"/>
          </a:xfrm>
        </p:spPr>
      </p:pic>
    </p:spTree>
    <p:extLst>
      <p:ext uri="{BB962C8B-B14F-4D97-AF65-F5344CB8AC3E}">
        <p14:creationId xmlns:p14="http://schemas.microsoft.com/office/powerpoint/2010/main" val="3991180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A0E7D3-406B-4445-AE9F-CA1E2827A75B}"/>
              </a:ext>
            </a:extLst>
          </p:cNvPr>
          <p:cNvSpPr>
            <a:spLocks noGrp="1"/>
          </p:cNvSpPr>
          <p:nvPr>
            <p:ph type="title"/>
          </p:nvPr>
        </p:nvSpPr>
        <p:spPr/>
        <p:txBody>
          <a:bodyPr/>
          <a:lstStyle/>
          <a:p>
            <a:r>
              <a:rPr lang="pt-BR" dirty="0"/>
              <a:t>Cavalo Marinho de </a:t>
            </a:r>
            <a:r>
              <a:rPr lang="pt-BR" dirty="0" err="1"/>
              <a:t>Beagá</a:t>
            </a:r>
            <a:endParaRPr lang="pt-BR" dirty="0"/>
          </a:p>
        </p:txBody>
      </p:sp>
      <p:sp>
        <p:nvSpPr>
          <p:cNvPr id="3" name="Espaço Reservado para Texto 2">
            <a:extLst>
              <a:ext uri="{FF2B5EF4-FFF2-40B4-BE49-F238E27FC236}">
                <a16:creationId xmlns:a16="http://schemas.microsoft.com/office/drawing/2014/main" id="{189653F5-F089-48EA-99B9-FE3B76147060}"/>
              </a:ext>
            </a:extLst>
          </p:cNvPr>
          <p:cNvSpPr>
            <a:spLocks noGrp="1"/>
          </p:cNvSpPr>
          <p:nvPr>
            <p:ph type="body" idx="1"/>
          </p:nvPr>
        </p:nvSpPr>
        <p:spPr/>
        <p:txBody>
          <a:bodyPr>
            <a:normAutofit fontScale="70000" lnSpcReduction="20000"/>
          </a:bodyPr>
          <a:lstStyle/>
          <a:p>
            <a:r>
              <a:rPr lang="pt-BR" dirty="0"/>
              <a:t>Grito dos Excluídos, no Galpão Pátria Livre, BH, MG! </a:t>
            </a:r>
          </a:p>
        </p:txBody>
      </p:sp>
      <p:pic>
        <p:nvPicPr>
          <p:cNvPr id="8" name="Espaço Reservado para Conteúdo 7">
            <a:extLst>
              <a:ext uri="{FF2B5EF4-FFF2-40B4-BE49-F238E27FC236}">
                <a16:creationId xmlns:a16="http://schemas.microsoft.com/office/drawing/2014/main" id="{7427B82E-E030-4AF3-84AF-7E59ECA116C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08861" y="2925763"/>
            <a:ext cx="4019641" cy="3265487"/>
          </a:xfrm>
        </p:spPr>
      </p:pic>
      <p:sp>
        <p:nvSpPr>
          <p:cNvPr id="5" name="Espaço Reservado para Texto 4">
            <a:extLst>
              <a:ext uri="{FF2B5EF4-FFF2-40B4-BE49-F238E27FC236}">
                <a16:creationId xmlns:a16="http://schemas.microsoft.com/office/drawing/2014/main" id="{F00C5A83-9F5F-43BC-92ED-FEB512731518}"/>
              </a:ext>
            </a:extLst>
          </p:cNvPr>
          <p:cNvSpPr>
            <a:spLocks noGrp="1"/>
          </p:cNvSpPr>
          <p:nvPr>
            <p:ph type="body" sz="quarter" idx="3"/>
          </p:nvPr>
        </p:nvSpPr>
        <p:spPr/>
        <p:txBody>
          <a:bodyPr>
            <a:normAutofit fontScale="70000" lnSpcReduction="20000"/>
          </a:bodyPr>
          <a:lstStyle/>
          <a:p>
            <a:r>
              <a:rPr lang="pt-BR" dirty="0"/>
              <a:t>BH Mais Feliz, Praça São Geraldo, BH, MG!</a:t>
            </a:r>
          </a:p>
        </p:txBody>
      </p:sp>
      <p:pic>
        <p:nvPicPr>
          <p:cNvPr id="10" name="Espaço Reservado para Conteúdo 9">
            <a:extLst>
              <a:ext uri="{FF2B5EF4-FFF2-40B4-BE49-F238E27FC236}">
                <a16:creationId xmlns:a16="http://schemas.microsoft.com/office/drawing/2014/main" id="{C3098341-5E2E-429C-B1FA-D4D37C6AFA8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62952" y="2925763"/>
            <a:ext cx="3594538" cy="3265487"/>
          </a:xfrm>
        </p:spPr>
      </p:pic>
    </p:spTree>
    <p:extLst>
      <p:ext uri="{BB962C8B-B14F-4D97-AF65-F5344CB8AC3E}">
        <p14:creationId xmlns:p14="http://schemas.microsoft.com/office/powerpoint/2010/main" val="367334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0015665-D28B-4D73-825F-1176BAFBC9C2}"/>
              </a:ext>
            </a:extLst>
          </p:cNvPr>
          <p:cNvSpPr>
            <a:spLocks noGrp="1"/>
          </p:cNvSpPr>
          <p:nvPr>
            <p:ph type="title"/>
          </p:nvPr>
        </p:nvSpPr>
        <p:spPr/>
        <p:txBody>
          <a:bodyPr>
            <a:normAutofit fontScale="90000"/>
          </a:bodyPr>
          <a:lstStyle/>
          <a:p>
            <a:r>
              <a:rPr lang="pt-BR" dirty="0"/>
              <a:t>Nélio Torres e Cavalo Marinho em 2023</a:t>
            </a:r>
          </a:p>
        </p:txBody>
      </p:sp>
      <p:sp>
        <p:nvSpPr>
          <p:cNvPr id="7" name="Espaço Reservado para Texto 6">
            <a:extLst>
              <a:ext uri="{FF2B5EF4-FFF2-40B4-BE49-F238E27FC236}">
                <a16:creationId xmlns:a16="http://schemas.microsoft.com/office/drawing/2014/main" id="{83ED5D55-2515-4AD3-BC26-9BD3C53CEC5B}"/>
              </a:ext>
            </a:extLst>
          </p:cNvPr>
          <p:cNvSpPr>
            <a:spLocks noGrp="1"/>
          </p:cNvSpPr>
          <p:nvPr>
            <p:ph type="body" idx="1"/>
          </p:nvPr>
        </p:nvSpPr>
        <p:spPr/>
        <p:txBody>
          <a:bodyPr>
            <a:normAutofit fontScale="70000" lnSpcReduction="20000"/>
          </a:bodyPr>
          <a:lstStyle/>
          <a:p>
            <a:r>
              <a:rPr lang="pt-BR" dirty="0"/>
              <a:t>Apresentação na Festa de Reis, em Bayeux na Paraíba, Jan 2023</a:t>
            </a:r>
          </a:p>
        </p:txBody>
      </p:sp>
      <p:pic>
        <p:nvPicPr>
          <p:cNvPr id="8" name="Espaço Reservado para Conteúdo 7">
            <a:extLst>
              <a:ext uri="{FF2B5EF4-FFF2-40B4-BE49-F238E27FC236}">
                <a16:creationId xmlns:a16="http://schemas.microsoft.com/office/drawing/2014/main" id="{645BB9B0-124B-48AA-AF40-BF41097B771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3010280"/>
            <a:ext cx="5157787" cy="2964851"/>
          </a:xfrm>
        </p:spPr>
      </p:pic>
      <p:sp>
        <p:nvSpPr>
          <p:cNvPr id="9" name="Espaço Reservado para Texto 8">
            <a:extLst>
              <a:ext uri="{FF2B5EF4-FFF2-40B4-BE49-F238E27FC236}">
                <a16:creationId xmlns:a16="http://schemas.microsoft.com/office/drawing/2014/main" id="{4B7AFBB1-933D-4D2D-B9B0-817801DA9BD2}"/>
              </a:ext>
            </a:extLst>
          </p:cNvPr>
          <p:cNvSpPr>
            <a:spLocks noGrp="1"/>
          </p:cNvSpPr>
          <p:nvPr>
            <p:ph type="body" sz="quarter" idx="3"/>
          </p:nvPr>
        </p:nvSpPr>
        <p:spPr>
          <a:xfrm>
            <a:off x="6172200" y="1938528"/>
            <a:ext cx="5157787" cy="520893"/>
          </a:xfrm>
        </p:spPr>
        <p:txBody>
          <a:bodyPr>
            <a:normAutofit fontScale="70000" lnSpcReduction="20000"/>
          </a:bodyPr>
          <a:lstStyle/>
          <a:p>
            <a:r>
              <a:rPr lang="pt-BR" dirty="0"/>
              <a:t>Cavalo Marinho de </a:t>
            </a:r>
            <a:r>
              <a:rPr lang="pt-BR" dirty="0" err="1"/>
              <a:t>Beagá</a:t>
            </a:r>
            <a:endParaRPr lang="pt-BR" dirty="0"/>
          </a:p>
        </p:txBody>
      </p:sp>
      <p:pic>
        <p:nvPicPr>
          <p:cNvPr id="10" name="Espaço Reservado para Conteúdo 9">
            <a:extLst>
              <a:ext uri="{FF2B5EF4-FFF2-40B4-BE49-F238E27FC236}">
                <a16:creationId xmlns:a16="http://schemas.microsoft.com/office/drawing/2014/main" id="{0AE08A40-3673-411F-95BE-4BC42C9354B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86803" y="2925763"/>
            <a:ext cx="4353982" cy="3265487"/>
          </a:xfrm>
        </p:spPr>
      </p:pic>
    </p:spTree>
    <p:extLst>
      <p:ext uri="{BB962C8B-B14F-4D97-AF65-F5344CB8AC3E}">
        <p14:creationId xmlns:p14="http://schemas.microsoft.com/office/powerpoint/2010/main" val="363376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56259F-C817-4C12-94FF-6D7685A07903}"/>
              </a:ext>
            </a:extLst>
          </p:cNvPr>
          <p:cNvSpPr>
            <a:spLocks noGrp="1"/>
          </p:cNvSpPr>
          <p:nvPr>
            <p:ph type="title"/>
          </p:nvPr>
        </p:nvSpPr>
        <p:spPr/>
        <p:txBody>
          <a:bodyPr>
            <a:normAutofit fontScale="90000"/>
          </a:bodyPr>
          <a:lstStyle/>
          <a:p>
            <a:r>
              <a:rPr lang="pt-BR" dirty="0"/>
              <a:t>Flyer “Festa de Reis 2023”- Bayeux PB”</a:t>
            </a:r>
          </a:p>
        </p:txBody>
      </p:sp>
      <p:pic>
        <p:nvPicPr>
          <p:cNvPr id="6" name="Espaço Reservado para Conteúdo 5">
            <a:extLst>
              <a:ext uri="{FF2B5EF4-FFF2-40B4-BE49-F238E27FC236}">
                <a16:creationId xmlns:a16="http://schemas.microsoft.com/office/drawing/2014/main" id="{4CD6D263-E4CB-4B32-90E6-ACCB4A68977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8691" y="1928813"/>
            <a:ext cx="2880617" cy="4252912"/>
          </a:xfrm>
        </p:spPr>
      </p:pic>
      <p:pic>
        <p:nvPicPr>
          <p:cNvPr id="8" name="Espaço Reservado para Conteúdo 7">
            <a:extLst>
              <a:ext uri="{FF2B5EF4-FFF2-40B4-BE49-F238E27FC236}">
                <a16:creationId xmlns:a16="http://schemas.microsoft.com/office/drawing/2014/main" id="{69C07BFB-8C2C-4207-A3D2-7A26942113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66868" y="1928813"/>
            <a:ext cx="2392263" cy="4252912"/>
          </a:xfrm>
        </p:spPr>
      </p:pic>
    </p:spTree>
    <p:extLst>
      <p:ext uri="{BB962C8B-B14F-4D97-AF65-F5344CB8AC3E}">
        <p14:creationId xmlns:p14="http://schemas.microsoft.com/office/powerpoint/2010/main" val="67472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231D8F-2023-4682-96B7-7D599473380D}"/>
              </a:ext>
            </a:extLst>
          </p:cNvPr>
          <p:cNvSpPr>
            <a:spLocks noGrp="1"/>
          </p:cNvSpPr>
          <p:nvPr>
            <p:ph type="title"/>
          </p:nvPr>
        </p:nvSpPr>
        <p:spPr/>
        <p:txBody>
          <a:bodyPr>
            <a:normAutofit fontScale="90000"/>
          </a:bodyPr>
          <a:lstStyle/>
          <a:p>
            <a:r>
              <a:rPr lang="pt-BR" dirty="0"/>
              <a:t>Reportagens com Nélio Torres e a Cultura Popular”</a:t>
            </a:r>
          </a:p>
        </p:txBody>
      </p:sp>
      <p:pic>
        <p:nvPicPr>
          <p:cNvPr id="6" name="Espaço Reservado para Conteúdo 5">
            <a:extLst>
              <a:ext uri="{FF2B5EF4-FFF2-40B4-BE49-F238E27FC236}">
                <a16:creationId xmlns:a16="http://schemas.microsoft.com/office/drawing/2014/main" id="{C7E73B12-C6E9-4B7A-B6DB-F0F4A3FB37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02544" y="1928813"/>
            <a:ext cx="4252912" cy="4252912"/>
          </a:xfrm>
        </p:spPr>
      </p:pic>
      <p:pic>
        <p:nvPicPr>
          <p:cNvPr id="8" name="Espaço Reservado para Conteúdo 7">
            <a:extLst>
              <a:ext uri="{FF2B5EF4-FFF2-40B4-BE49-F238E27FC236}">
                <a16:creationId xmlns:a16="http://schemas.microsoft.com/office/drawing/2014/main" id="{51D4C58B-13BF-4207-B0E7-B6F46EC8EA3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26654" y="1928813"/>
            <a:ext cx="4272692" cy="4252912"/>
          </a:xfrm>
        </p:spPr>
      </p:pic>
    </p:spTree>
    <p:extLst>
      <p:ext uri="{BB962C8B-B14F-4D97-AF65-F5344CB8AC3E}">
        <p14:creationId xmlns:p14="http://schemas.microsoft.com/office/powerpoint/2010/main" val="1152774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24C6DC83-4EAC-457B-87F2-C620ABFC8466}"/>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C80E4CAD-F79D-4DC0-B6C2-102FA0DCF3D6}"/>
              </a:ext>
            </a:extLst>
          </p:cNvPr>
          <p:cNvSpPr>
            <a:spLocks noGrp="1"/>
          </p:cNvSpPr>
          <p:nvPr>
            <p:ph type="title"/>
          </p:nvPr>
        </p:nvSpPr>
        <p:spPr>
          <a:xfrm>
            <a:off x="838200" y="365125"/>
            <a:ext cx="10515600" cy="1325563"/>
          </a:xfrm>
        </p:spPr>
        <p:txBody>
          <a:bodyPr/>
          <a:lstStyle/>
          <a:p>
            <a:r>
              <a:rPr lang="pt-BR" dirty="0"/>
              <a:t>Nélio Torres – Um artista plural</a:t>
            </a:r>
          </a:p>
        </p:txBody>
      </p:sp>
      <p:sp>
        <p:nvSpPr>
          <p:cNvPr id="6" name="Espaço Reservado para Conteúdo 5">
            <a:extLst>
              <a:ext uri="{FF2B5EF4-FFF2-40B4-BE49-F238E27FC236}">
                <a16:creationId xmlns:a16="http://schemas.microsoft.com/office/drawing/2014/main" id="{A3FB5426-20DF-46A6-A0F8-84A3CF3C218E}"/>
              </a:ext>
            </a:extLst>
          </p:cNvPr>
          <p:cNvSpPr>
            <a:spLocks noGrp="1"/>
          </p:cNvSpPr>
          <p:nvPr>
            <p:ph idx="1"/>
          </p:nvPr>
        </p:nvSpPr>
        <p:spPr>
          <a:xfrm>
            <a:off x="3582648" y="1929383"/>
            <a:ext cx="7771151" cy="4563491"/>
          </a:xfrm>
        </p:spPr>
        <p:txBody>
          <a:bodyPr>
            <a:normAutofit/>
          </a:bodyPr>
          <a:lstStyle/>
          <a:p>
            <a:pPr algn="r">
              <a:lnSpc>
                <a:spcPct val="107000"/>
              </a:lnSpc>
              <a:spcAft>
                <a:spcPts val="800"/>
              </a:spcAft>
            </a:pP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Ainda na década de 1960, o compositor, cantor e poeta Nélio Torres teve a oportunidade de experimentar culturas múltiplas – do Litoral ao Sertão da Paraíba – e sentir a influência de uma diversidade musical muito rica. Música do Nordeste, poesia, manifestações folclóricas, literatura e tradições do Carnaval ajudaram na construção do pequeno Nélio, que se tornaria um artista plural. Esse cardápio vasto permitiu que Nélio Torres se tornasse um brincante cosmopolita, fomentando parcerias e amalgamando diversas vertentes da musicalidade brasileira. </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m 7" descr="Homem segurando um violão&#10;&#10;Descrição gerada automaticamente">
            <a:extLst>
              <a:ext uri="{FF2B5EF4-FFF2-40B4-BE49-F238E27FC236}">
                <a16:creationId xmlns:a16="http://schemas.microsoft.com/office/drawing/2014/main" id="{8E78F5A9-7B02-4A4E-ADE1-5CE54F869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055803"/>
            <a:ext cx="2504607" cy="4442382"/>
          </a:xfrm>
          <a:prstGeom prst="rect">
            <a:avLst/>
          </a:prstGeom>
        </p:spPr>
      </p:pic>
    </p:spTree>
    <p:extLst>
      <p:ext uri="{BB962C8B-B14F-4D97-AF65-F5344CB8AC3E}">
        <p14:creationId xmlns:p14="http://schemas.microsoft.com/office/powerpoint/2010/main" val="1747741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49B52-D29C-4B79-A789-C9C3CDDC7E28}"/>
              </a:ext>
            </a:extLst>
          </p:cNvPr>
          <p:cNvSpPr>
            <a:spLocks noGrp="1"/>
          </p:cNvSpPr>
          <p:nvPr>
            <p:ph type="title"/>
          </p:nvPr>
        </p:nvSpPr>
        <p:spPr/>
        <p:txBody>
          <a:bodyPr>
            <a:normAutofit fontScale="90000"/>
          </a:bodyPr>
          <a:lstStyle/>
          <a:p>
            <a:r>
              <a:rPr lang="pt-BR" dirty="0"/>
              <a:t>Flyer “Show Baía da </a:t>
            </a:r>
            <a:r>
              <a:rPr lang="pt-BR" dirty="0" err="1"/>
              <a:t>Traíçao</a:t>
            </a:r>
            <a:r>
              <a:rPr lang="pt-BR" dirty="0"/>
              <a:t> (PB)”</a:t>
            </a:r>
            <a:br>
              <a:rPr lang="pt-BR" dirty="0"/>
            </a:br>
            <a:r>
              <a:rPr lang="pt-BR" dirty="0"/>
              <a:t>E Participação no Livro </a:t>
            </a:r>
            <a:r>
              <a:rPr lang="pt-BR" dirty="0" err="1"/>
              <a:t>Boida</a:t>
            </a:r>
            <a:r>
              <a:rPr lang="pt-BR" dirty="0"/>
              <a:t> Reunida</a:t>
            </a:r>
          </a:p>
        </p:txBody>
      </p:sp>
      <p:pic>
        <p:nvPicPr>
          <p:cNvPr id="6" name="Espaço Reservado para Conteúdo 5">
            <a:extLst>
              <a:ext uri="{FF2B5EF4-FFF2-40B4-BE49-F238E27FC236}">
                <a16:creationId xmlns:a16="http://schemas.microsoft.com/office/drawing/2014/main" id="{65847FAE-8F43-453A-94B5-982B26B262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02544" y="1928813"/>
            <a:ext cx="4252912" cy="4252912"/>
          </a:xfrm>
        </p:spPr>
      </p:pic>
      <p:pic>
        <p:nvPicPr>
          <p:cNvPr id="10" name="Espaço Reservado para Conteúdo 9">
            <a:extLst>
              <a:ext uri="{FF2B5EF4-FFF2-40B4-BE49-F238E27FC236}">
                <a16:creationId xmlns:a16="http://schemas.microsoft.com/office/drawing/2014/main" id="{BC16E9CA-62A4-4511-B143-E0E0B04D23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54118" y="1928813"/>
            <a:ext cx="4217763" cy="4252912"/>
          </a:xfrm>
        </p:spPr>
      </p:pic>
    </p:spTree>
    <p:extLst>
      <p:ext uri="{BB962C8B-B14F-4D97-AF65-F5344CB8AC3E}">
        <p14:creationId xmlns:p14="http://schemas.microsoft.com/office/powerpoint/2010/main" val="265547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E5EA0-98E6-4D90-B5D9-6916290D91E5}"/>
              </a:ext>
            </a:extLst>
          </p:cNvPr>
          <p:cNvSpPr>
            <a:spLocks noGrp="1"/>
          </p:cNvSpPr>
          <p:nvPr>
            <p:ph type="title"/>
          </p:nvPr>
        </p:nvSpPr>
        <p:spPr/>
        <p:txBody>
          <a:bodyPr/>
          <a:lstStyle/>
          <a:p>
            <a:r>
              <a:rPr lang="pt-BR" dirty="0"/>
              <a:t>Bloco Cavalo Marinho de BH</a:t>
            </a:r>
          </a:p>
        </p:txBody>
      </p:sp>
      <p:sp>
        <p:nvSpPr>
          <p:cNvPr id="5" name="Espaço Reservado para Texto 4">
            <a:extLst>
              <a:ext uri="{FF2B5EF4-FFF2-40B4-BE49-F238E27FC236}">
                <a16:creationId xmlns:a16="http://schemas.microsoft.com/office/drawing/2014/main" id="{AEDBEE6F-CB5C-451B-B5A0-13315079B379}"/>
              </a:ext>
            </a:extLst>
          </p:cNvPr>
          <p:cNvSpPr>
            <a:spLocks noGrp="1"/>
          </p:cNvSpPr>
          <p:nvPr>
            <p:ph type="body" idx="1"/>
          </p:nvPr>
        </p:nvSpPr>
        <p:spPr/>
        <p:txBody>
          <a:bodyPr>
            <a:normAutofit fontScale="77500" lnSpcReduction="20000"/>
          </a:bodyPr>
          <a:lstStyle/>
          <a:p>
            <a:r>
              <a:rPr lang="pt-BR" dirty="0"/>
              <a:t>Carnaval </a:t>
            </a:r>
            <a:r>
              <a:rPr lang="pt-BR" dirty="0" err="1"/>
              <a:t>Belotur</a:t>
            </a:r>
            <a:r>
              <a:rPr lang="pt-BR" dirty="0"/>
              <a:t> 2023 Flyer</a:t>
            </a:r>
          </a:p>
        </p:txBody>
      </p:sp>
      <p:pic>
        <p:nvPicPr>
          <p:cNvPr id="11" name="Espaço Reservado para Conteúdo 10">
            <a:extLst>
              <a:ext uri="{FF2B5EF4-FFF2-40B4-BE49-F238E27FC236}">
                <a16:creationId xmlns:a16="http://schemas.microsoft.com/office/drawing/2014/main" id="{ECB08163-A573-4B1E-B431-3F2F19B21F6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83897" y="2925763"/>
            <a:ext cx="3269568" cy="3265487"/>
          </a:xfrm>
        </p:spPr>
      </p:pic>
      <p:sp>
        <p:nvSpPr>
          <p:cNvPr id="6" name="Espaço Reservado para Texto 5">
            <a:extLst>
              <a:ext uri="{FF2B5EF4-FFF2-40B4-BE49-F238E27FC236}">
                <a16:creationId xmlns:a16="http://schemas.microsoft.com/office/drawing/2014/main" id="{960442F8-DC39-47CD-B5A3-6566B630AC34}"/>
              </a:ext>
            </a:extLst>
          </p:cNvPr>
          <p:cNvSpPr>
            <a:spLocks noGrp="1"/>
          </p:cNvSpPr>
          <p:nvPr>
            <p:ph type="body" sz="quarter" idx="3"/>
          </p:nvPr>
        </p:nvSpPr>
        <p:spPr/>
        <p:txBody>
          <a:bodyPr>
            <a:normAutofit fontScale="77500" lnSpcReduction="20000"/>
          </a:bodyPr>
          <a:lstStyle/>
          <a:p>
            <a:r>
              <a:rPr lang="pt-BR" dirty="0"/>
              <a:t>Carnaval </a:t>
            </a:r>
            <a:r>
              <a:rPr lang="pt-BR" dirty="0" err="1"/>
              <a:t>Belotur</a:t>
            </a:r>
            <a:r>
              <a:rPr lang="pt-BR" dirty="0"/>
              <a:t> 2023 </a:t>
            </a:r>
          </a:p>
        </p:txBody>
      </p:sp>
      <p:pic>
        <p:nvPicPr>
          <p:cNvPr id="13" name="Espaço Reservado para Conteúdo 12">
            <a:extLst>
              <a:ext uri="{FF2B5EF4-FFF2-40B4-BE49-F238E27FC236}">
                <a16:creationId xmlns:a16="http://schemas.microsoft.com/office/drawing/2014/main" id="{ABD38B82-5925-48EC-B005-284AB75D5C2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86803" y="2925763"/>
            <a:ext cx="4353982" cy="3265487"/>
          </a:xfrm>
        </p:spPr>
      </p:pic>
    </p:spTree>
    <p:extLst>
      <p:ext uri="{BB962C8B-B14F-4D97-AF65-F5344CB8AC3E}">
        <p14:creationId xmlns:p14="http://schemas.microsoft.com/office/powerpoint/2010/main" val="3020384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32FB8E-A178-4959-AACA-696D8909178C}"/>
              </a:ext>
            </a:extLst>
          </p:cNvPr>
          <p:cNvSpPr>
            <a:spLocks noGrp="1"/>
          </p:cNvSpPr>
          <p:nvPr>
            <p:ph type="title"/>
          </p:nvPr>
        </p:nvSpPr>
        <p:spPr/>
        <p:txBody>
          <a:bodyPr/>
          <a:lstStyle/>
          <a:p>
            <a:r>
              <a:rPr lang="pt-BR" dirty="0"/>
              <a:t>Apresentações Nélio Torres</a:t>
            </a:r>
          </a:p>
        </p:txBody>
      </p:sp>
      <p:sp>
        <p:nvSpPr>
          <p:cNvPr id="3" name="Espaço Reservado para Texto 2">
            <a:extLst>
              <a:ext uri="{FF2B5EF4-FFF2-40B4-BE49-F238E27FC236}">
                <a16:creationId xmlns:a16="http://schemas.microsoft.com/office/drawing/2014/main" id="{46BECB2E-0A7F-4CB1-A3D7-9D4BE5F30CB2}"/>
              </a:ext>
            </a:extLst>
          </p:cNvPr>
          <p:cNvSpPr>
            <a:spLocks noGrp="1"/>
          </p:cNvSpPr>
          <p:nvPr>
            <p:ph type="body" idx="1"/>
          </p:nvPr>
        </p:nvSpPr>
        <p:spPr/>
        <p:txBody>
          <a:bodyPr>
            <a:normAutofit fontScale="55000" lnSpcReduction="20000"/>
          </a:bodyPr>
          <a:lstStyle/>
          <a:p>
            <a:r>
              <a:rPr lang="pt-BR" dirty="0" err="1"/>
              <a:t>Beagá</a:t>
            </a:r>
            <a:r>
              <a:rPr lang="pt-BR" dirty="0"/>
              <a:t> Psiu Poético, no Teatro Gustavo Capanema, na </a:t>
            </a:r>
            <a:r>
              <a:rPr lang="pt-BR" dirty="0" err="1"/>
              <a:t>Assembléia</a:t>
            </a:r>
            <a:r>
              <a:rPr lang="pt-BR" dirty="0"/>
              <a:t> de BH. </a:t>
            </a:r>
          </a:p>
        </p:txBody>
      </p:sp>
      <p:pic>
        <p:nvPicPr>
          <p:cNvPr id="8" name="Espaço Reservado para Conteúdo 7">
            <a:extLst>
              <a:ext uri="{FF2B5EF4-FFF2-40B4-BE49-F238E27FC236}">
                <a16:creationId xmlns:a16="http://schemas.microsoft.com/office/drawing/2014/main" id="{F5B0D20B-F5E1-4881-868C-F121B96158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66997" y="2925763"/>
            <a:ext cx="3903368" cy="3265487"/>
          </a:xfrm>
        </p:spPr>
      </p:pic>
      <p:sp>
        <p:nvSpPr>
          <p:cNvPr id="5" name="Espaço Reservado para Texto 4">
            <a:extLst>
              <a:ext uri="{FF2B5EF4-FFF2-40B4-BE49-F238E27FC236}">
                <a16:creationId xmlns:a16="http://schemas.microsoft.com/office/drawing/2014/main" id="{52C86465-9127-4D35-AE97-B2CDE68ECAB3}"/>
              </a:ext>
            </a:extLst>
          </p:cNvPr>
          <p:cNvSpPr>
            <a:spLocks noGrp="1"/>
          </p:cNvSpPr>
          <p:nvPr>
            <p:ph type="body" sz="quarter" idx="3"/>
          </p:nvPr>
        </p:nvSpPr>
        <p:spPr>
          <a:xfrm>
            <a:off x="6172200" y="1938528"/>
            <a:ext cx="5157787" cy="536658"/>
          </a:xfrm>
        </p:spPr>
        <p:txBody>
          <a:bodyPr>
            <a:normAutofit fontScale="55000" lnSpcReduction="20000"/>
          </a:bodyPr>
          <a:lstStyle/>
          <a:p>
            <a:r>
              <a:rPr lang="pt-BR" dirty="0"/>
              <a:t>Sarau da Cesta, Casa das Rosas, SP</a:t>
            </a:r>
          </a:p>
        </p:txBody>
      </p:sp>
      <p:pic>
        <p:nvPicPr>
          <p:cNvPr id="14" name="Espaço Reservado para Conteúdo 13">
            <a:extLst>
              <a:ext uri="{FF2B5EF4-FFF2-40B4-BE49-F238E27FC236}">
                <a16:creationId xmlns:a16="http://schemas.microsoft.com/office/drawing/2014/main" id="{7E3F299C-312C-4F42-A194-FFF76F2074B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33978" y="2925763"/>
            <a:ext cx="4259631" cy="3265487"/>
          </a:xfrm>
        </p:spPr>
      </p:pic>
    </p:spTree>
    <p:extLst>
      <p:ext uri="{BB962C8B-B14F-4D97-AF65-F5344CB8AC3E}">
        <p14:creationId xmlns:p14="http://schemas.microsoft.com/office/powerpoint/2010/main" val="522630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3E7A-0A6D-4BF6-B509-0D6CF20BB023}"/>
              </a:ext>
            </a:extLst>
          </p:cNvPr>
          <p:cNvSpPr>
            <a:spLocks noGrp="1"/>
          </p:cNvSpPr>
          <p:nvPr>
            <p:ph type="title"/>
          </p:nvPr>
        </p:nvSpPr>
        <p:spPr/>
        <p:txBody>
          <a:bodyPr/>
          <a:lstStyle/>
          <a:p>
            <a:r>
              <a:rPr lang="pt-BR" dirty="0"/>
              <a:t>Apresentações Abril à Agosto</a:t>
            </a:r>
          </a:p>
        </p:txBody>
      </p:sp>
      <p:sp>
        <p:nvSpPr>
          <p:cNvPr id="3" name="Espaço Reservado para Texto 2">
            <a:extLst>
              <a:ext uri="{FF2B5EF4-FFF2-40B4-BE49-F238E27FC236}">
                <a16:creationId xmlns:a16="http://schemas.microsoft.com/office/drawing/2014/main" id="{676C4700-23DA-49CC-8784-7F178E83D8AD}"/>
              </a:ext>
            </a:extLst>
          </p:cNvPr>
          <p:cNvSpPr>
            <a:spLocks noGrp="1"/>
          </p:cNvSpPr>
          <p:nvPr>
            <p:ph type="body" idx="1"/>
          </p:nvPr>
        </p:nvSpPr>
        <p:spPr>
          <a:xfrm>
            <a:off x="839788" y="1938528"/>
            <a:ext cx="5021317" cy="678548"/>
          </a:xfrm>
        </p:spPr>
        <p:txBody>
          <a:bodyPr>
            <a:normAutofit fontScale="47500" lnSpcReduction="20000"/>
          </a:bodyPr>
          <a:lstStyle/>
          <a:p>
            <a:r>
              <a:rPr lang="pt-BR" dirty="0"/>
              <a:t>Na Casa Matriz, IMEL-Instituto Imersão Latina, BH, MG</a:t>
            </a:r>
          </a:p>
        </p:txBody>
      </p:sp>
      <p:pic>
        <p:nvPicPr>
          <p:cNvPr id="8" name="Espaço Reservado para Conteúdo 7">
            <a:extLst>
              <a:ext uri="{FF2B5EF4-FFF2-40B4-BE49-F238E27FC236}">
                <a16:creationId xmlns:a16="http://schemas.microsoft.com/office/drawing/2014/main" id="{981E3E16-E806-4570-A470-21EEA08E65F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64536" y="2925763"/>
            <a:ext cx="2308291" cy="3265487"/>
          </a:xfrm>
        </p:spPr>
      </p:pic>
      <p:sp>
        <p:nvSpPr>
          <p:cNvPr id="4" name="Espaço Reservado para Texto 3">
            <a:extLst>
              <a:ext uri="{FF2B5EF4-FFF2-40B4-BE49-F238E27FC236}">
                <a16:creationId xmlns:a16="http://schemas.microsoft.com/office/drawing/2014/main" id="{7C95A52C-86C9-4468-9B71-C8A38424E1C9}"/>
              </a:ext>
            </a:extLst>
          </p:cNvPr>
          <p:cNvSpPr>
            <a:spLocks noGrp="1"/>
          </p:cNvSpPr>
          <p:nvPr>
            <p:ph type="body" sz="quarter" idx="3"/>
          </p:nvPr>
        </p:nvSpPr>
        <p:spPr>
          <a:xfrm>
            <a:off x="6172200" y="1938528"/>
            <a:ext cx="5021317" cy="678548"/>
          </a:xfrm>
        </p:spPr>
        <p:txBody>
          <a:bodyPr>
            <a:normAutofit fontScale="47500" lnSpcReduction="20000"/>
          </a:bodyPr>
          <a:lstStyle/>
          <a:p>
            <a:r>
              <a:rPr lang="pt-BR" dirty="0"/>
              <a:t>Participação no lançamento do livro Licitação e Cultura do Escritor Ricardo Bezerra, BH, MG </a:t>
            </a:r>
          </a:p>
        </p:txBody>
      </p:sp>
      <p:pic>
        <p:nvPicPr>
          <p:cNvPr id="6" name="Espaço Reservado para Conteúdo 5">
            <a:extLst>
              <a:ext uri="{FF2B5EF4-FFF2-40B4-BE49-F238E27FC236}">
                <a16:creationId xmlns:a16="http://schemas.microsoft.com/office/drawing/2014/main" id="{8B1BE180-0B5D-4EA9-B37B-5208C0B1A6E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09648" y="2925763"/>
            <a:ext cx="2308291" cy="3265487"/>
          </a:xfrm>
        </p:spPr>
      </p:pic>
    </p:spTree>
    <p:extLst>
      <p:ext uri="{BB962C8B-B14F-4D97-AF65-F5344CB8AC3E}">
        <p14:creationId xmlns:p14="http://schemas.microsoft.com/office/powerpoint/2010/main" val="746744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357D8-333A-4B71-AFF3-2BCF889D9D2B}"/>
              </a:ext>
            </a:extLst>
          </p:cNvPr>
          <p:cNvSpPr>
            <a:spLocks noGrp="1"/>
          </p:cNvSpPr>
          <p:nvPr>
            <p:ph type="title"/>
          </p:nvPr>
        </p:nvSpPr>
        <p:spPr/>
        <p:txBody>
          <a:bodyPr>
            <a:normAutofit fontScale="90000"/>
          </a:bodyPr>
          <a:lstStyle/>
          <a:p>
            <a:r>
              <a:rPr lang="pt-BR" sz="3200" dirty="0"/>
              <a:t>Rio Psiu Poético no Bar Ernesto e na ABL (Academia Brasileira de Letras, com poetas Antônio Cícero e </a:t>
            </a:r>
            <a:r>
              <a:rPr lang="pt-BR" sz="3200" dirty="0" err="1"/>
              <a:t>Luis</a:t>
            </a:r>
            <a:r>
              <a:rPr lang="pt-BR" sz="3200" dirty="0"/>
              <a:t> </a:t>
            </a:r>
            <a:r>
              <a:rPr lang="pt-BR" sz="3200" dirty="0" err="1"/>
              <a:t>Turiba</a:t>
            </a:r>
            <a:r>
              <a:rPr lang="pt-BR" sz="3200" dirty="0"/>
              <a:t>)</a:t>
            </a:r>
          </a:p>
        </p:txBody>
      </p:sp>
      <p:pic>
        <p:nvPicPr>
          <p:cNvPr id="6" name="Espaço Reservado para Conteúdo 5">
            <a:extLst>
              <a:ext uri="{FF2B5EF4-FFF2-40B4-BE49-F238E27FC236}">
                <a16:creationId xmlns:a16="http://schemas.microsoft.com/office/drawing/2014/main" id="{B9BFAF5F-20CE-465C-B079-060E7B7B1E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3647" y="1928813"/>
            <a:ext cx="4270706" cy="4252912"/>
          </a:xfrm>
        </p:spPr>
      </p:pic>
      <p:pic>
        <p:nvPicPr>
          <p:cNvPr id="8" name="Espaço Reservado para Conteúdo 7" descr="Com os poetas Antônio Cícero e Luis Turiba">
            <a:extLst>
              <a:ext uri="{FF2B5EF4-FFF2-40B4-BE49-F238E27FC236}">
                <a16:creationId xmlns:a16="http://schemas.microsoft.com/office/drawing/2014/main" id="{AE1B4FBA-419C-43DC-B7C0-369D3666B2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96814"/>
            <a:ext cx="5181600" cy="3720662"/>
          </a:xfrm>
        </p:spPr>
      </p:pic>
    </p:spTree>
    <p:extLst>
      <p:ext uri="{BB962C8B-B14F-4D97-AF65-F5344CB8AC3E}">
        <p14:creationId xmlns:p14="http://schemas.microsoft.com/office/powerpoint/2010/main" val="4170707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40955B-103A-4A36-8B19-8952E27E11A5}"/>
              </a:ext>
            </a:extLst>
          </p:cNvPr>
          <p:cNvSpPr>
            <a:spLocks noGrp="1"/>
          </p:cNvSpPr>
          <p:nvPr>
            <p:ph type="title"/>
          </p:nvPr>
        </p:nvSpPr>
        <p:spPr/>
        <p:txBody>
          <a:bodyPr>
            <a:normAutofit fontScale="90000"/>
          </a:bodyPr>
          <a:lstStyle/>
          <a:p>
            <a:r>
              <a:rPr lang="pt-BR" dirty="0"/>
              <a:t>No CCJF (Centro Cultural da Justiça Federal) e no Consulado de Portugal RJ</a:t>
            </a:r>
          </a:p>
        </p:txBody>
      </p:sp>
      <p:pic>
        <p:nvPicPr>
          <p:cNvPr id="6" name="Espaço Reservado para Conteúdo 5">
            <a:extLst>
              <a:ext uri="{FF2B5EF4-FFF2-40B4-BE49-F238E27FC236}">
                <a16:creationId xmlns:a16="http://schemas.microsoft.com/office/drawing/2014/main" id="{0774808E-6B02-4318-B772-90F291A7E42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343722"/>
            <a:ext cx="5181600" cy="3423094"/>
          </a:xfrm>
        </p:spPr>
      </p:pic>
      <p:pic>
        <p:nvPicPr>
          <p:cNvPr id="8" name="Espaço Reservado para Conteúdo 7">
            <a:extLst>
              <a:ext uri="{FF2B5EF4-FFF2-40B4-BE49-F238E27FC236}">
                <a16:creationId xmlns:a16="http://schemas.microsoft.com/office/drawing/2014/main" id="{8C074EE9-11C6-4111-A800-F67B5BA8F97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43721"/>
            <a:ext cx="5181600" cy="3423093"/>
          </a:xfrm>
        </p:spPr>
      </p:pic>
    </p:spTree>
    <p:extLst>
      <p:ext uri="{BB962C8B-B14F-4D97-AF65-F5344CB8AC3E}">
        <p14:creationId xmlns:p14="http://schemas.microsoft.com/office/powerpoint/2010/main" val="1339975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96914C-C738-4D86-BD49-D83747232103}"/>
              </a:ext>
            </a:extLst>
          </p:cNvPr>
          <p:cNvSpPr>
            <a:spLocks noGrp="1"/>
          </p:cNvSpPr>
          <p:nvPr>
            <p:ph type="title"/>
          </p:nvPr>
        </p:nvSpPr>
        <p:spPr/>
        <p:txBody>
          <a:bodyPr>
            <a:normAutofit fontScale="90000"/>
          </a:bodyPr>
          <a:lstStyle/>
          <a:p>
            <a:r>
              <a:rPr lang="pt-BR" dirty="0"/>
              <a:t>Projeto Santa Leitura e no EMEI Pedro Lessa, BH / MG</a:t>
            </a:r>
          </a:p>
        </p:txBody>
      </p:sp>
      <p:pic>
        <p:nvPicPr>
          <p:cNvPr id="6" name="Espaço Reservado para Conteúdo 5">
            <a:extLst>
              <a:ext uri="{FF2B5EF4-FFF2-40B4-BE49-F238E27FC236}">
                <a16:creationId xmlns:a16="http://schemas.microsoft.com/office/drawing/2014/main" id="{F725C494-41F2-43F2-B387-10E2F35E4A5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90737" y="2174081"/>
            <a:ext cx="2676525" cy="3762375"/>
          </a:xfrm>
        </p:spPr>
      </p:pic>
      <p:pic>
        <p:nvPicPr>
          <p:cNvPr id="8" name="Espaço Reservado para Conteúdo 7">
            <a:extLst>
              <a:ext uri="{FF2B5EF4-FFF2-40B4-BE49-F238E27FC236}">
                <a16:creationId xmlns:a16="http://schemas.microsoft.com/office/drawing/2014/main" id="{7B98E42E-4C5D-4B43-8435-5740AD2E7D6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74081"/>
            <a:ext cx="5181600" cy="3544449"/>
          </a:xfrm>
        </p:spPr>
      </p:pic>
    </p:spTree>
    <p:extLst>
      <p:ext uri="{BB962C8B-B14F-4D97-AF65-F5344CB8AC3E}">
        <p14:creationId xmlns:p14="http://schemas.microsoft.com/office/powerpoint/2010/main" val="57956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0F0584-B4E0-49CE-AC2D-1792EE56856C}"/>
              </a:ext>
            </a:extLst>
          </p:cNvPr>
          <p:cNvSpPr>
            <a:spLocks noGrp="1"/>
          </p:cNvSpPr>
          <p:nvPr>
            <p:ph type="title"/>
          </p:nvPr>
        </p:nvSpPr>
        <p:spPr/>
        <p:txBody>
          <a:bodyPr>
            <a:normAutofit fontScale="90000"/>
          </a:bodyPr>
          <a:lstStyle/>
          <a:p>
            <a:r>
              <a:rPr lang="pt-BR" dirty="0"/>
              <a:t>Cavalo Marinho de </a:t>
            </a:r>
            <a:r>
              <a:rPr lang="pt-BR" dirty="0" err="1"/>
              <a:t>Beagá</a:t>
            </a:r>
            <a:r>
              <a:rPr lang="pt-BR" dirty="0"/>
              <a:t> no Projeto BH Mais Feliz e no Grito dos Excluídos, MG</a:t>
            </a:r>
          </a:p>
        </p:txBody>
      </p:sp>
      <p:pic>
        <p:nvPicPr>
          <p:cNvPr id="6" name="Espaço Reservado para Conteúdo 5">
            <a:extLst>
              <a:ext uri="{FF2B5EF4-FFF2-40B4-BE49-F238E27FC236}">
                <a16:creationId xmlns:a16="http://schemas.microsoft.com/office/drawing/2014/main" id="{9785BF99-C23D-4ADA-8611-2C784DE5D6B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427889"/>
            <a:ext cx="5181600" cy="3358055"/>
          </a:xfrm>
        </p:spPr>
      </p:pic>
      <p:pic>
        <p:nvPicPr>
          <p:cNvPr id="8" name="Espaço Reservado para Conteúdo 7">
            <a:extLst>
              <a:ext uri="{FF2B5EF4-FFF2-40B4-BE49-F238E27FC236}">
                <a16:creationId xmlns:a16="http://schemas.microsoft.com/office/drawing/2014/main" id="{DD538332-94DC-4C08-8E86-8EB05072D97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2342" y="2017985"/>
            <a:ext cx="3961315" cy="4020207"/>
          </a:xfrm>
        </p:spPr>
      </p:pic>
    </p:spTree>
    <p:extLst>
      <p:ext uri="{BB962C8B-B14F-4D97-AF65-F5344CB8AC3E}">
        <p14:creationId xmlns:p14="http://schemas.microsoft.com/office/powerpoint/2010/main" val="2966598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80626-3291-496A-B79A-7FBA9CCB9CE9}"/>
              </a:ext>
            </a:extLst>
          </p:cNvPr>
          <p:cNvSpPr>
            <a:spLocks noGrp="1"/>
          </p:cNvSpPr>
          <p:nvPr>
            <p:ph type="title"/>
          </p:nvPr>
        </p:nvSpPr>
        <p:spPr/>
        <p:txBody>
          <a:bodyPr/>
          <a:lstStyle/>
          <a:p>
            <a:r>
              <a:rPr lang="pt-BR" dirty="0"/>
              <a:t>Mini turnê na Europa</a:t>
            </a:r>
          </a:p>
        </p:txBody>
      </p:sp>
      <p:pic>
        <p:nvPicPr>
          <p:cNvPr id="6" name="Espaço Reservado para Conteúdo 5">
            <a:extLst>
              <a:ext uri="{FF2B5EF4-FFF2-40B4-BE49-F238E27FC236}">
                <a16:creationId xmlns:a16="http://schemas.microsoft.com/office/drawing/2014/main" id="{CA102FB3-50B8-4BA9-88B3-4277FD247A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8996" y="1928813"/>
            <a:ext cx="4120008" cy="4252912"/>
          </a:xfrm>
        </p:spPr>
      </p:pic>
      <p:pic>
        <p:nvPicPr>
          <p:cNvPr id="8" name="Espaço Reservado para Conteúdo 7">
            <a:extLst>
              <a:ext uri="{FF2B5EF4-FFF2-40B4-BE49-F238E27FC236}">
                <a16:creationId xmlns:a16="http://schemas.microsoft.com/office/drawing/2014/main" id="{795C6E3C-1F98-438F-9794-FCDBB546576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93946"/>
            <a:ext cx="5181600" cy="4122645"/>
          </a:xfrm>
        </p:spPr>
      </p:pic>
    </p:spTree>
    <p:extLst>
      <p:ext uri="{BB962C8B-B14F-4D97-AF65-F5344CB8AC3E}">
        <p14:creationId xmlns:p14="http://schemas.microsoft.com/office/powerpoint/2010/main" val="1535968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B2FCA-5C22-4F38-BC29-91AF343B15F7}"/>
              </a:ext>
            </a:extLst>
          </p:cNvPr>
          <p:cNvSpPr>
            <a:spLocks noGrp="1"/>
          </p:cNvSpPr>
          <p:nvPr>
            <p:ph type="title"/>
          </p:nvPr>
        </p:nvSpPr>
        <p:spPr/>
        <p:txBody>
          <a:bodyPr/>
          <a:lstStyle/>
          <a:p>
            <a:r>
              <a:rPr lang="pt-BR" dirty="0"/>
              <a:t>Mini turnê na Europa </a:t>
            </a:r>
          </a:p>
        </p:txBody>
      </p:sp>
      <p:pic>
        <p:nvPicPr>
          <p:cNvPr id="6" name="Espaço Reservado para Conteúdo 5">
            <a:extLst>
              <a:ext uri="{FF2B5EF4-FFF2-40B4-BE49-F238E27FC236}">
                <a16:creationId xmlns:a16="http://schemas.microsoft.com/office/drawing/2014/main" id="{B4686A49-0C3E-4A73-A3B1-8BB5203D4CE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9586" y="1928813"/>
            <a:ext cx="4258827" cy="4252912"/>
          </a:xfrm>
        </p:spPr>
      </p:pic>
      <p:pic>
        <p:nvPicPr>
          <p:cNvPr id="8" name="Espaço Reservado para Conteúdo 7">
            <a:extLst>
              <a:ext uri="{FF2B5EF4-FFF2-40B4-BE49-F238E27FC236}">
                <a16:creationId xmlns:a16="http://schemas.microsoft.com/office/drawing/2014/main" id="{EF979409-113E-4BBB-941F-1EED7E6D01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80760" y="1928813"/>
            <a:ext cx="1964479" cy="4252912"/>
          </a:xfrm>
        </p:spPr>
      </p:pic>
    </p:spTree>
    <p:extLst>
      <p:ext uri="{BB962C8B-B14F-4D97-AF65-F5344CB8AC3E}">
        <p14:creationId xmlns:p14="http://schemas.microsoft.com/office/powerpoint/2010/main" val="2589668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0FAE7D2E-5EB9-444E-81AF-780F78B26C27}"/>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7D9DD5D7-13C2-411A-AD38-69E26AD58B80}"/>
              </a:ext>
            </a:extLst>
          </p:cNvPr>
          <p:cNvSpPr>
            <a:spLocks noGrp="1"/>
          </p:cNvSpPr>
          <p:nvPr>
            <p:ph type="title"/>
          </p:nvPr>
        </p:nvSpPr>
        <p:spPr>
          <a:xfrm>
            <a:off x="838200" y="317624"/>
            <a:ext cx="10515600" cy="1325563"/>
          </a:xfrm>
        </p:spPr>
        <p:txBody>
          <a:bodyPr/>
          <a:lstStyle/>
          <a:p>
            <a:r>
              <a:rPr lang="pt-BR" dirty="0"/>
              <a:t>Participação de Toninho Horta</a:t>
            </a:r>
          </a:p>
        </p:txBody>
      </p:sp>
      <p:sp>
        <p:nvSpPr>
          <p:cNvPr id="3" name="Espaço Reservado para Conteúdo 2">
            <a:extLst>
              <a:ext uri="{FF2B5EF4-FFF2-40B4-BE49-F238E27FC236}">
                <a16:creationId xmlns:a16="http://schemas.microsoft.com/office/drawing/2014/main" id="{B9738CDD-C98A-4BC5-A3B8-0CAE036F081B}"/>
              </a:ext>
            </a:extLst>
          </p:cNvPr>
          <p:cNvSpPr>
            <a:spLocks noGrp="1"/>
          </p:cNvSpPr>
          <p:nvPr>
            <p:ph idx="1"/>
          </p:nvPr>
        </p:nvSpPr>
        <p:spPr>
          <a:xfrm>
            <a:off x="4326178" y="1929384"/>
            <a:ext cx="7027621" cy="4610992"/>
          </a:xfrm>
        </p:spPr>
        <p:txBody>
          <a:bodyPr>
            <a:normAutofit fontScale="92500"/>
          </a:bodyPr>
          <a:lstStyle/>
          <a:p>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 mais de quatro décadas de Carreira, Nélio  lançou seu oitavo álbum e – mais uma vez – destaca as culturas populares e a força das parcerias. </a:t>
            </a:r>
            <a:r>
              <a:rPr lang="pt-BR" sz="24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 a participação especial de Toninho Horta (foto), e arranjos do multi-instrumentista </a:t>
            </a:r>
            <a:r>
              <a:rPr lang="pt-BR" sz="2400" spc="1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Kal</a:t>
            </a:r>
            <a:r>
              <a:rPr lang="pt-BR" sz="24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Robson  o</a:t>
            </a: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CD ‘</a:t>
            </a:r>
            <a:r>
              <a:rPr lang="pt-BR"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Parayba</a:t>
            </a: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&amp; Minas’ foi disponibilizado nas principais plataformas de streaming pelo selo e distribuidora QUAE, uma agência de Música do Estado de Minas Gerais. “</a:t>
            </a:r>
            <a:r>
              <a:rPr lang="pt-BR" sz="24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Esse meu novo trabalho tem uma sonoridade estética delicada, com melodias singelas, belas e uma riqueza de timbres, com ricas harmonias na minha forma própria de compor, através dos sonhos espirituais”.</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pic>
        <p:nvPicPr>
          <p:cNvPr id="8" name="Imagem 7" descr="Pessoas posando para foto de óculos&#10;&#10;Descrição gerada automaticamente">
            <a:extLst>
              <a:ext uri="{FF2B5EF4-FFF2-40B4-BE49-F238E27FC236}">
                <a16:creationId xmlns:a16="http://schemas.microsoft.com/office/drawing/2014/main" id="{FB147453-7745-4FA7-A998-0E6BD75F6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91461"/>
            <a:ext cx="3487978" cy="4548915"/>
          </a:xfrm>
          <a:prstGeom prst="rect">
            <a:avLst/>
          </a:prstGeom>
        </p:spPr>
      </p:pic>
    </p:spTree>
    <p:extLst>
      <p:ext uri="{BB962C8B-B14F-4D97-AF65-F5344CB8AC3E}">
        <p14:creationId xmlns:p14="http://schemas.microsoft.com/office/powerpoint/2010/main" val="1233222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B212C5-1B3A-42EC-ADE2-9FBD5F26E4B8}"/>
              </a:ext>
            </a:extLst>
          </p:cNvPr>
          <p:cNvSpPr>
            <a:spLocks noGrp="1"/>
          </p:cNvSpPr>
          <p:nvPr>
            <p:ph type="title"/>
          </p:nvPr>
        </p:nvSpPr>
        <p:spPr/>
        <p:txBody>
          <a:bodyPr/>
          <a:lstStyle/>
          <a:p>
            <a:r>
              <a:rPr lang="pt-BR" dirty="0"/>
              <a:t>Mini turnê na Europa Out 2023</a:t>
            </a:r>
          </a:p>
        </p:txBody>
      </p:sp>
      <p:pic>
        <p:nvPicPr>
          <p:cNvPr id="6" name="Espaço Reservado para Conteúdo 5">
            <a:extLst>
              <a:ext uri="{FF2B5EF4-FFF2-40B4-BE49-F238E27FC236}">
                <a16:creationId xmlns:a16="http://schemas.microsoft.com/office/drawing/2014/main" id="{B901F33E-C61B-4179-A28E-6700484872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140956"/>
            <a:ext cx="5181600" cy="3828626"/>
          </a:xfrm>
        </p:spPr>
      </p:pic>
      <p:pic>
        <p:nvPicPr>
          <p:cNvPr id="8" name="Espaço Reservado para Conteúdo 7">
            <a:extLst>
              <a:ext uri="{FF2B5EF4-FFF2-40B4-BE49-F238E27FC236}">
                <a16:creationId xmlns:a16="http://schemas.microsoft.com/office/drawing/2014/main" id="{7AE79D63-DADF-45A9-B622-88C77C3443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44103" y="1928813"/>
            <a:ext cx="3037794" cy="4252912"/>
          </a:xfrm>
        </p:spPr>
      </p:pic>
    </p:spTree>
    <p:extLst>
      <p:ext uri="{BB962C8B-B14F-4D97-AF65-F5344CB8AC3E}">
        <p14:creationId xmlns:p14="http://schemas.microsoft.com/office/powerpoint/2010/main" val="975937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68868-2610-4038-8FA1-64D0DC058B02}"/>
              </a:ext>
            </a:extLst>
          </p:cNvPr>
          <p:cNvSpPr>
            <a:spLocks noGrp="1"/>
          </p:cNvSpPr>
          <p:nvPr>
            <p:ph type="title"/>
          </p:nvPr>
        </p:nvSpPr>
        <p:spPr/>
        <p:txBody>
          <a:bodyPr>
            <a:normAutofit fontScale="90000"/>
          </a:bodyPr>
          <a:lstStyle/>
          <a:p>
            <a:r>
              <a:rPr lang="pt-BR" dirty="0"/>
              <a:t>Nélio Torres no Sarau </a:t>
            </a:r>
            <a:r>
              <a:rPr lang="pt-BR" dirty="0" err="1"/>
              <a:t>FioMultiCultural</a:t>
            </a:r>
            <a:r>
              <a:rPr lang="pt-BR" dirty="0"/>
              <a:t> - RJ e Cavalo Marinho de </a:t>
            </a:r>
            <a:r>
              <a:rPr lang="pt-BR" dirty="0" err="1"/>
              <a:t>Beagá</a:t>
            </a:r>
            <a:r>
              <a:rPr lang="pt-BR" dirty="0"/>
              <a:t> Dez 23</a:t>
            </a:r>
          </a:p>
        </p:txBody>
      </p:sp>
      <p:pic>
        <p:nvPicPr>
          <p:cNvPr id="6" name="Espaço Reservado para Conteúdo 5">
            <a:extLst>
              <a:ext uri="{FF2B5EF4-FFF2-40B4-BE49-F238E27FC236}">
                <a16:creationId xmlns:a16="http://schemas.microsoft.com/office/drawing/2014/main" id="{D559B4AB-B3F7-48F1-A844-96206701AF6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8300" y="1928813"/>
            <a:ext cx="3581399" cy="4252912"/>
          </a:xfrm>
        </p:spPr>
      </p:pic>
      <p:pic>
        <p:nvPicPr>
          <p:cNvPr id="8" name="Espaço Reservado para Conteúdo 7">
            <a:extLst>
              <a:ext uri="{FF2B5EF4-FFF2-40B4-BE49-F238E27FC236}">
                <a16:creationId xmlns:a16="http://schemas.microsoft.com/office/drawing/2014/main" id="{75436564-5430-435D-842A-8A335558D06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17531"/>
            <a:ext cx="5181600" cy="3342290"/>
          </a:xfrm>
        </p:spPr>
      </p:pic>
    </p:spTree>
    <p:extLst>
      <p:ext uri="{BB962C8B-B14F-4D97-AF65-F5344CB8AC3E}">
        <p14:creationId xmlns:p14="http://schemas.microsoft.com/office/powerpoint/2010/main" val="4290681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23350-CD2D-4525-BA3A-5EBDAAF8015D}"/>
              </a:ext>
            </a:extLst>
          </p:cNvPr>
          <p:cNvSpPr>
            <a:spLocks noGrp="1"/>
          </p:cNvSpPr>
          <p:nvPr>
            <p:ph type="title"/>
          </p:nvPr>
        </p:nvSpPr>
        <p:spPr/>
        <p:txBody>
          <a:bodyPr/>
          <a:lstStyle/>
          <a:p>
            <a:r>
              <a:rPr lang="pt-BR" dirty="0"/>
              <a:t>Nélio Torres e Cavalo Marinho 2024</a:t>
            </a:r>
          </a:p>
        </p:txBody>
      </p:sp>
      <p:sp>
        <p:nvSpPr>
          <p:cNvPr id="3" name="Espaço Reservado para Texto 2">
            <a:extLst>
              <a:ext uri="{FF2B5EF4-FFF2-40B4-BE49-F238E27FC236}">
                <a16:creationId xmlns:a16="http://schemas.microsoft.com/office/drawing/2014/main" id="{B946DE33-B8B9-45A9-AB87-A8891266DB32}"/>
              </a:ext>
            </a:extLst>
          </p:cNvPr>
          <p:cNvSpPr>
            <a:spLocks noGrp="1"/>
          </p:cNvSpPr>
          <p:nvPr>
            <p:ph type="body" idx="1"/>
          </p:nvPr>
        </p:nvSpPr>
        <p:spPr/>
        <p:txBody>
          <a:bodyPr>
            <a:normAutofit fontScale="70000" lnSpcReduction="20000"/>
          </a:bodyPr>
          <a:lstStyle/>
          <a:p>
            <a:r>
              <a:rPr lang="pt-BR" dirty="0"/>
              <a:t>Bloco Cavalo Marinho </a:t>
            </a:r>
            <a:r>
              <a:rPr lang="pt-BR" dirty="0" err="1"/>
              <a:t>Beagá</a:t>
            </a:r>
            <a:r>
              <a:rPr lang="pt-BR" dirty="0"/>
              <a:t> - </a:t>
            </a:r>
            <a:r>
              <a:rPr lang="pt-BR" dirty="0" err="1"/>
              <a:t>Fev</a:t>
            </a:r>
            <a:r>
              <a:rPr lang="pt-BR" dirty="0"/>
              <a:t> 24</a:t>
            </a:r>
          </a:p>
        </p:txBody>
      </p:sp>
      <p:pic>
        <p:nvPicPr>
          <p:cNvPr id="8" name="Espaço Reservado para Conteúdo 7">
            <a:extLst>
              <a:ext uri="{FF2B5EF4-FFF2-40B4-BE49-F238E27FC236}">
                <a16:creationId xmlns:a16="http://schemas.microsoft.com/office/drawing/2014/main" id="{785C2092-EC3B-4170-88B6-D8DB6B50EB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54029" y="2925763"/>
            <a:ext cx="3129304" cy="3265487"/>
          </a:xfrm>
        </p:spPr>
      </p:pic>
      <p:sp>
        <p:nvSpPr>
          <p:cNvPr id="5" name="Espaço Reservado para Texto 4">
            <a:extLst>
              <a:ext uri="{FF2B5EF4-FFF2-40B4-BE49-F238E27FC236}">
                <a16:creationId xmlns:a16="http://schemas.microsoft.com/office/drawing/2014/main" id="{FF35BEBA-880C-471D-8A48-B1F749BE5A72}"/>
              </a:ext>
            </a:extLst>
          </p:cNvPr>
          <p:cNvSpPr>
            <a:spLocks noGrp="1"/>
          </p:cNvSpPr>
          <p:nvPr>
            <p:ph type="body" sz="quarter" idx="3"/>
          </p:nvPr>
        </p:nvSpPr>
        <p:spPr/>
        <p:txBody>
          <a:bodyPr>
            <a:normAutofit fontScale="70000" lnSpcReduction="20000"/>
          </a:bodyPr>
          <a:lstStyle/>
          <a:p>
            <a:r>
              <a:rPr lang="pt-BR" dirty="0"/>
              <a:t>IV CNC – Brasília DF Março 24  </a:t>
            </a:r>
          </a:p>
        </p:txBody>
      </p:sp>
      <p:pic>
        <p:nvPicPr>
          <p:cNvPr id="10" name="Espaço Reservado para Conteúdo 9">
            <a:extLst>
              <a:ext uri="{FF2B5EF4-FFF2-40B4-BE49-F238E27FC236}">
                <a16:creationId xmlns:a16="http://schemas.microsoft.com/office/drawing/2014/main" id="{D1668722-A943-45E4-83A6-DA239749FA1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86803" y="2925763"/>
            <a:ext cx="4353982" cy="3265487"/>
          </a:xfrm>
        </p:spPr>
      </p:pic>
    </p:spTree>
    <p:extLst>
      <p:ext uri="{BB962C8B-B14F-4D97-AF65-F5344CB8AC3E}">
        <p14:creationId xmlns:p14="http://schemas.microsoft.com/office/powerpoint/2010/main" val="3125751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A6E985-FEBD-4195-86DA-E944F0EE444C}"/>
              </a:ext>
            </a:extLst>
          </p:cNvPr>
          <p:cNvSpPr>
            <a:spLocks noGrp="1"/>
          </p:cNvSpPr>
          <p:nvPr>
            <p:ph type="title"/>
          </p:nvPr>
        </p:nvSpPr>
        <p:spPr/>
        <p:txBody>
          <a:bodyPr>
            <a:normAutofit fontScale="90000"/>
          </a:bodyPr>
          <a:lstStyle/>
          <a:p>
            <a:r>
              <a:rPr lang="pt-BR" dirty="0"/>
              <a:t>VI </a:t>
            </a:r>
            <a:r>
              <a:rPr lang="pt-BR" dirty="0" err="1"/>
              <a:t>Beagá</a:t>
            </a:r>
            <a:r>
              <a:rPr lang="pt-BR" dirty="0"/>
              <a:t> Psiu Poético e IV CNC Brasília DF – Março 2024</a:t>
            </a:r>
          </a:p>
        </p:txBody>
      </p:sp>
      <p:sp>
        <p:nvSpPr>
          <p:cNvPr id="3" name="Espaço Reservado para Texto 2">
            <a:extLst>
              <a:ext uri="{FF2B5EF4-FFF2-40B4-BE49-F238E27FC236}">
                <a16:creationId xmlns:a16="http://schemas.microsoft.com/office/drawing/2014/main" id="{CD98AC50-1742-4FEB-BE3C-7675E8459A60}"/>
              </a:ext>
            </a:extLst>
          </p:cNvPr>
          <p:cNvSpPr>
            <a:spLocks noGrp="1"/>
          </p:cNvSpPr>
          <p:nvPr>
            <p:ph type="body" idx="1"/>
          </p:nvPr>
        </p:nvSpPr>
        <p:spPr/>
        <p:txBody>
          <a:bodyPr>
            <a:normAutofit fontScale="62500" lnSpcReduction="20000"/>
          </a:bodyPr>
          <a:lstStyle/>
          <a:p>
            <a:r>
              <a:rPr lang="pt-BR" dirty="0"/>
              <a:t>Com os poetas Murilo Antunes, Aroldo Pereira e </a:t>
            </a:r>
            <a:r>
              <a:rPr lang="pt-BR" dirty="0" err="1"/>
              <a:t>Renilson</a:t>
            </a:r>
            <a:r>
              <a:rPr lang="pt-BR" dirty="0"/>
              <a:t> Durães</a:t>
            </a:r>
          </a:p>
        </p:txBody>
      </p:sp>
      <p:pic>
        <p:nvPicPr>
          <p:cNvPr id="8" name="Espaço Reservado para Conteúdo 7">
            <a:extLst>
              <a:ext uri="{FF2B5EF4-FFF2-40B4-BE49-F238E27FC236}">
                <a16:creationId xmlns:a16="http://schemas.microsoft.com/office/drawing/2014/main" id="{B5577C9A-9903-4550-B3D8-7121B587370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41690" y="2925763"/>
            <a:ext cx="4353982" cy="3265487"/>
          </a:xfrm>
        </p:spPr>
      </p:pic>
      <p:sp>
        <p:nvSpPr>
          <p:cNvPr id="5" name="Espaço Reservado para Texto 4">
            <a:extLst>
              <a:ext uri="{FF2B5EF4-FFF2-40B4-BE49-F238E27FC236}">
                <a16:creationId xmlns:a16="http://schemas.microsoft.com/office/drawing/2014/main" id="{663E89AD-0EEA-4710-849F-8F1991DF913F}"/>
              </a:ext>
            </a:extLst>
          </p:cNvPr>
          <p:cNvSpPr>
            <a:spLocks noGrp="1"/>
          </p:cNvSpPr>
          <p:nvPr>
            <p:ph type="body" sz="quarter" idx="3"/>
          </p:nvPr>
        </p:nvSpPr>
        <p:spPr/>
        <p:txBody>
          <a:bodyPr>
            <a:normAutofit fontScale="62500" lnSpcReduction="20000"/>
          </a:bodyPr>
          <a:lstStyle/>
          <a:p>
            <a:r>
              <a:rPr lang="pt-BR" dirty="0"/>
              <a:t> IV CNC: Projeto Som na Rural, Palco Alternativo, Brasília DF </a:t>
            </a:r>
          </a:p>
        </p:txBody>
      </p:sp>
      <p:pic>
        <p:nvPicPr>
          <p:cNvPr id="10" name="Espaço Reservado para Conteúdo 9">
            <a:extLst>
              <a:ext uri="{FF2B5EF4-FFF2-40B4-BE49-F238E27FC236}">
                <a16:creationId xmlns:a16="http://schemas.microsoft.com/office/drawing/2014/main" id="{E7A350E2-6E0B-438E-BE10-22EE7540012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3010280"/>
            <a:ext cx="5183188" cy="3180970"/>
          </a:xfrm>
        </p:spPr>
      </p:pic>
    </p:spTree>
    <p:extLst>
      <p:ext uri="{BB962C8B-B14F-4D97-AF65-F5344CB8AC3E}">
        <p14:creationId xmlns:p14="http://schemas.microsoft.com/office/powerpoint/2010/main" val="1097935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73369F-E0ED-4DC0-B894-B2C429CE26A1}"/>
              </a:ext>
            </a:extLst>
          </p:cNvPr>
          <p:cNvSpPr>
            <a:spLocks noGrp="1"/>
          </p:cNvSpPr>
          <p:nvPr>
            <p:ph type="title"/>
          </p:nvPr>
        </p:nvSpPr>
        <p:spPr/>
        <p:txBody>
          <a:bodyPr/>
          <a:lstStyle/>
          <a:p>
            <a:r>
              <a:rPr lang="pt-BR" dirty="0"/>
              <a:t>Nélio Torres Abril e Maio - RJ 2024 </a:t>
            </a:r>
          </a:p>
        </p:txBody>
      </p:sp>
      <p:sp>
        <p:nvSpPr>
          <p:cNvPr id="3" name="Espaço Reservado para Texto 2">
            <a:extLst>
              <a:ext uri="{FF2B5EF4-FFF2-40B4-BE49-F238E27FC236}">
                <a16:creationId xmlns:a16="http://schemas.microsoft.com/office/drawing/2014/main" id="{217EFEE2-730D-45B0-9873-27687BEC6AC4}"/>
              </a:ext>
            </a:extLst>
          </p:cNvPr>
          <p:cNvSpPr>
            <a:spLocks noGrp="1"/>
          </p:cNvSpPr>
          <p:nvPr>
            <p:ph type="body" idx="1"/>
          </p:nvPr>
        </p:nvSpPr>
        <p:spPr/>
        <p:txBody>
          <a:bodyPr>
            <a:normAutofit fontScale="70000" lnSpcReduction="20000"/>
          </a:bodyPr>
          <a:lstStyle/>
          <a:p>
            <a:r>
              <a:rPr lang="pt-BR" dirty="0"/>
              <a:t>Na ABI (Associação brasileira de Imprensa)</a:t>
            </a:r>
          </a:p>
        </p:txBody>
      </p:sp>
      <p:pic>
        <p:nvPicPr>
          <p:cNvPr id="12" name="Espaço Reservado para Conteúdo 11">
            <a:extLst>
              <a:ext uri="{FF2B5EF4-FFF2-40B4-BE49-F238E27FC236}">
                <a16:creationId xmlns:a16="http://schemas.microsoft.com/office/drawing/2014/main" id="{489FF73D-B0C9-4432-ADCF-6335B27B519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85938" y="2925763"/>
            <a:ext cx="3265487" cy="3265487"/>
          </a:xfrm>
        </p:spPr>
      </p:pic>
      <p:sp>
        <p:nvSpPr>
          <p:cNvPr id="5" name="Espaço Reservado para Texto 4">
            <a:extLst>
              <a:ext uri="{FF2B5EF4-FFF2-40B4-BE49-F238E27FC236}">
                <a16:creationId xmlns:a16="http://schemas.microsoft.com/office/drawing/2014/main" id="{D6CEC896-2DA1-4DE4-90E1-E47B350F3806}"/>
              </a:ext>
            </a:extLst>
          </p:cNvPr>
          <p:cNvSpPr>
            <a:spLocks noGrp="1"/>
          </p:cNvSpPr>
          <p:nvPr>
            <p:ph type="body" sz="quarter" idx="3"/>
          </p:nvPr>
        </p:nvSpPr>
        <p:spPr/>
        <p:txBody>
          <a:bodyPr>
            <a:normAutofit fontScale="70000" lnSpcReduction="20000"/>
          </a:bodyPr>
          <a:lstStyle/>
          <a:p>
            <a:r>
              <a:rPr lang="pt-BR" dirty="0"/>
              <a:t>Na Balbúrdia Poética na Lapa, RJ</a:t>
            </a:r>
          </a:p>
        </p:txBody>
      </p:sp>
      <p:pic>
        <p:nvPicPr>
          <p:cNvPr id="14" name="Espaço Reservado para Conteúdo 13">
            <a:extLst>
              <a:ext uri="{FF2B5EF4-FFF2-40B4-BE49-F238E27FC236}">
                <a16:creationId xmlns:a16="http://schemas.microsoft.com/office/drawing/2014/main" id="{5648E317-36C2-4E26-84BC-A92F4C00BF0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73281" y="2925763"/>
            <a:ext cx="4381026" cy="3265487"/>
          </a:xfrm>
        </p:spPr>
      </p:pic>
    </p:spTree>
    <p:extLst>
      <p:ext uri="{BB962C8B-B14F-4D97-AF65-F5344CB8AC3E}">
        <p14:creationId xmlns:p14="http://schemas.microsoft.com/office/powerpoint/2010/main" val="147811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67DB2B-0BAE-41E3-8C2F-7D002501E8EC}"/>
              </a:ext>
            </a:extLst>
          </p:cNvPr>
          <p:cNvSpPr>
            <a:spLocks noGrp="1"/>
          </p:cNvSpPr>
          <p:nvPr>
            <p:ph type="title"/>
          </p:nvPr>
        </p:nvSpPr>
        <p:spPr/>
        <p:txBody>
          <a:bodyPr>
            <a:normAutofit fontScale="90000"/>
          </a:bodyPr>
          <a:lstStyle/>
          <a:p>
            <a:r>
              <a:rPr lang="pt-BR" sz="4000" dirty="0"/>
              <a:t>Na ABL (Academia Brasileira de Letras)com Gilberto Gil, e Poetas na Lapa, RJ, Abril 2024</a:t>
            </a:r>
          </a:p>
        </p:txBody>
      </p:sp>
      <p:pic>
        <p:nvPicPr>
          <p:cNvPr id="6" name="Espaço Reservado para Conteúdo 5">
            <a:extLst>
              <a:ext uri="{FF2B5EF4-FFF2-40B4-BE49-F238E27FC236}">
                <a16:creationId xmlns:a16="http://schemas.microsoft.com/office/drawing/2014/main" id="{0826E674-25A5-48A4-AD62-F81DBD98A24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3342" y="1928813"/>
            <a:ext cx="4211315" cy="4252912"/>
          </a:xfrm>
        </p:spPr>
      </p:pic>
      <p:pic>
        <p:nvPicPr>
          <p:cNvPr id="16" name="Espaço Reservado para Conteúdo 15">
            <a:extLst>
              <a:ext uri="{FF2B5EF4-FFF2-40B4-BE49-F238E27FC236}">
                <a16:creationId xmlns:a16="http://schemas.microsoft.com/office/drawing/2014/main" id="{7330CA99-AEBD-4295-B8E2-F31E3B0A14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75866" y="1928813"/>
            <a:ext cx="3574268" cy="4252912"/>
          </a:xfrm>
        </p:spPr>
      </p:pic>
    </p:spTree>
    <p:extLst>
      <p:ext uri="{BB962C8B-B14F-4D97-AF65-F5344CB8AC3E}">
        <p14:creationId xmlns:p14="http://schemas.microsoft.com/office/powerpoint/2010/main" val="2563393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8949A6-D84A-4BD9-BFDF-EC5165199712}"/>
              </a:ext>
            </a:extLst>
          </p:cNvPr>
          <p:cNvSpPr>
            <a:spLocks noGrp="1"/>
          </p:cNvSpPr>
          <p:nvPr>
            <p:ph type="title"/>
          </p:nvPr>
        </p:nvSpPr>
        <p:spPr/>
        <p:txBody>
          <a:bodyPr>
            <a:normAutofit fontScale="90000"/>
          </a:bodyPr>
          <a:lstStyle/>
          <a:p>
            <a:r>
              <a:rPr lang="pt-BR" dirty="0"/>
              <a:t>No Museu da República, Catete, RJ, Abril 2024</a:t>
            </a:r>
          </a:p>
        </p:txBody>
      </p:sp>
      <p:pic>
        <p:nvPicPr>
          <p:cNvPr id="6" name="Espaço Reservado para Conteúdo 5">
            <a:extLst>
              <a:ext uri="{FF2B5EF4-FFF2-40B4-BE49-F238E27FC236}">
                <a16:creationId xmlns:a16="http://schemas.microsoft.com/office/drawing/2014/main" id="{1F04E494-B848-4EAD-8121-3A953ACB54C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90931" y="1928813"/>
            <a:ext cx="3276137" cy="4252912"/>
          </a:xfrm>
        </p:spPr>
      </p:pic>
      <p:pic>
        <p:nvPicPr>
          <p:cNvPr id="8" name="Espaço Reservado para Conteúdo 7">
            <a:extLst>
              <a:ext uri="{FF2B5EF4-FFF2-40B4-BE49-F238E27FC236}">
                <a16:creationId xmlns:a16="http://schemas.microsoft.com/office/drawing/2014/main" id="{B1100586-6258-4EDE-98A3-FEA2E0C650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7013" y="1928813"/>
            <a:ext cx="3631973" cy="4252912"/>
          </a:xfrm>
        </p:spPr>
      </p:pic>
    </p:spTree>
    <p:extLst>
      <p:ext uri="{BB962C8B-B14F-4D97-AF65-F5344CB8AC3E}">
        <p14:creationId xmlns:p14="http://schemas.microsoft.com/office/powerpoint/2010/main" val="1829753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7259B-B978-439D-B8FC-99824D449DCB}"/>
              </a:ext>
            </a:extLst>
          </p:cNvPr>
          <p:cNvSpPr>
            <a:spLocks noGrp="1"/>
          </p:cNvSpPr>
          <p:nvPr>
            <p:ph type="title"/>
          </p:nvPr>
        </p:nvSpPr>
        <p:spPr>
          <a:xfrm>
            <a:off x="617482" y="317829"/>
            <a:ext cx="10515600" cy="1325563"/>
          </a:xfrm>
        </p:spPr>
        <p:txBody>
          <a:bodyPr>
            <a:normAutofit fontScale="90000"/>
          </a:bodyPr>
          <a:lstStyle/>
          <a:p>
            <a:r>
              <a:rPr lang="pt-BR" sz="4000" dirty="0"/>
              <a:t>ACILBRAS (Academia de Artes, Ciências e Letras do Brasil), em Volta Redonda RJ e Recife PE, Maio 2024</a:t>
            </a:r>
          </a:p>
        </p:txBody>
      </p:sp>
      <p:pic>
        <p:nvPicPr>
          <p:cNvPr id="6" name="Espaço Reservado para Conteúdo 5">
            <a:extLst>
              <a:ext uri="{FF2B5EF4-FFF2-40B4-BE49-F238E27FC236}">
                <a16:creationId xmlns:a16="http://schemas.microsoft.com/office/drawing/2014/main" id="{DF30D76F-5C1D-4D44-A4D2-856478357F8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3984" y="1928813"/>
            <a:ext cx="4210031" cy="4252912"/>
          </a:xfrm>
        </p:spPr>
      </p:pic>
      <p:pic>
        <p:nvPicPr>
          <p:cNvPr id="8" name="Espaço Reservado para Conteúdo 7">
            <a:extLst>
              <a:ext uri="{FF2B5EF4-FFF2-40B4-BE49-F238E27FC236}">
                <a16:creationId xmlns:a16="http://schemas.microsoft.com/office/drawing/2014/main" id="{92ACD66E-1ECA-4BAE-9C8A-BC5E6E7E223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16671" y="1928813"/>
            <a:ext cx="4292658" cy="4252912"/>
          </a:xfrm>
        </p:spPr>
      </p:pic>
    </p:spTree>
    <p:extLst>
      <p:ext uri="{BB962C8B-B14F-4D97-AF65-F5344CB8AC3E}">
        <p14:creationId xmlns:p14="http://schemas.microsoft.com/office/powerpoint/2010/main" val="550673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7D3110-E71A-4F54-8471-E4DCA7314148}"/>
              </a:ext>
            </a:extLst>
          </p:cNvPr>
          <p:cNvSpPr>
            <a:spLocks noGrp="1"/>
          </p:cNvSpPr>
          <p:nvPr>
            <p:ph type="title"/>
          </p:nvPr>
        </p:nvSpPr>
        <p:spPr/>
        <p:txBody>
          <a:bodyPr>
            <a:normAutofit/>
          </a:bodyPr>
          <a:lstStyle/>
          <a:p>
            <a:r>
              <a:rPr lang="pt-BR" sz="4000" dirty="0"/>
              <a:t>Na ALPB (</a:t>
            </a:r>
            <a:r>
              <a:rPr lang="pt-BR" sz="4000" dirty="0" err="1"/>
              <a:t>Assembléia</a:t>
            </a:r>
            <a:r>
              <a:rPr lang="pt-BR" sz="4000" dirty="0"/>
              <a:t> Legislativa do Estado da Paraíba), maio 2024</a:t>
            </a:r>
          </a:p>
        </p:txBody>
      </p:sp>
      <p:pic>
        <p:nvPicPr>
          <p:cNvPr id="6" name="Espaço Reservado para Conteúdo 5">
            <a:extLst>
              <a:ext uri="{FF2B5EF4-FFF2-40B4-BE49-F238E27FC236}">
                <a16:creationId xmlns:a16="http://schemas.microsoft.com/office/drawing/2014/main" id="{F6678D41-B731-4194-979D-6098C4251E0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32113"/>
            <a:ext cx="5181600" cy="3646311"/>
          </a:xfrm>
        </p:spPr>
      </p:pic>
      <p:pic>
        <p:nvPicPr>
          <p:cNvPr id="10" name="Espaço Reservado para Conteúdo 9">
            <a:extLst>
              <a:ext uri="{FF2B5EF4-FFF2-40B4-BE49-F238E27FC236}">
                <a16:creationId xmlns:a16="http://schemas.microsoft.com/office/drawing/2014/main" id="{1EDCE92D-E433-418F-A0D7-EE2F57C2DE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16074"/>
            <a:ext cx="5181600" cy="3478389"/>
          </a:xfrm>
        </p:spPr>
      </p:pic>
    </p:spTree>
    <p:extLst>
      <p:ext uri="{BB962C8B-B14F-4D97-AF65-F5344CB8AC3E}">
        <p14:creationId xmlns:p14="http://schemas.microsoft.com/office/powerpoint/2010/main" val="2879202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BFB0E22B-3906-481E-878C-72A489DCEC26}"/>
              </a:ext>
            </a:extLst>
          </p:cNvPr>
          <p:cNvSpPr>
            <a:spLocks noGrp="1"/>
          </p:cNvSpPr>
          <p:nvPr>
            <p:ph type="title"/>
          </p:nvPr>
        </p:nvSpPr>
        <p:spPr/>
        <p:txBody>
          <a:bodyPr/>
          <a:lstStyle/>
          <a:p>
            <a:r>
              <a:rPr lang="pt-BR" dirty="0"/>
              <a:t>Nélio Torres – BH / MG</a:t>
            </a:r>
          </a:p>
        </p:txBody>
      </p:sp>
      <p:sp>
        <p:nvSpPr>
          <p:cNvPr id="11" name="Espaço Reservado para Texto 10">
            <a:extLst>
              <a:ext uri="{FF2B5EF4-FFF2-40B4-BE49-F238E27FC236}">
                <a16:creationId xmlns:a16="http://schemas.microsoft.com/office/drawing/2014/main" id="{BF9BBD89-380A-497B-B187-E302EA179497}"/>
              </a:ext>
            </a:extLst>
          </p:cNvPr>
          <p:cNvSpPr>
            <a:spLocks noGrp="1"/>
          </p:cNvSpPr>
          <p:nvPr>
            <p:ph type="body" idx="1"/>
          </p:nvPr>
        </p:nvSpPr>
        <p:spPr/>
        <p:txBody>
          <a:bodyPr>
            <a:normAutofit fontScale="62500" lnSpcReduction="20000"/>
          </a:bodyPr>
          <a:lstStyle/>
          <a:p>
            <a:r>
              <a:rPr lang="pt-BR" dirty="0"/>
              <a:t>No BDMG Cultural – Maio 24</a:t>
            </a:r>
          </a:p>
        </p:txBody>
      </p:sp>
      <p:pic>
        <p:nvPicPr>
          <p:cNvPr id="16" name="Espaço Reservado para Conteúdo 15">
            <a:extLst>
              <a:ext uri="{FF2B5EF4-FFF2-40B4-BE49-F238E27FC236}">
                <a16:creationId xmlns:a16="http://schemas.microsoft.com/office/drawing/2014/main" id="{6F75405A-3BEE-421D-A27A-99169D289BC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79970" y="2925763"/>
            <a:ext cx="3077422" cy="3265487"/>
          </a:xfrm>
        </p:spPr>
      </p:pic>
      <p:sp>
        <p:nvSpPr>
          <p:cNvPr id="13" name="Espaço Reservado para Texto 12">
            <a:extLst>
              <a:ext uri="{FF2B5EF4-FFF2-40B4-BE49-F238E27FC236}">
                <a16:creationId xmlns:a16="http://schemas.microsoft.com/office/drawing/2014/main" id="{0612CB13-CB28-4752-8271-3674C3D48D35}"/>
              </a:ext>
            </a:extLst>
          </p:cNvPr>
          <p:cNvSpPr>
            <a:spLocks noGrp="1"/>
          </p:cNvSpPr>
          <p:nvPr>
            <p:ph type="body" sz="quarter" idx="3"/>
          </p:nvPr>
        </p:nvSpPr>
        <p:spPr/>
        <p:txBody>
          <a:bodyPr>
            <a:normAutofit fontScale="62500" lnSpcReduction="20000"/>
          </a:bodyPr>
          <a:lstStyle/>
          <a:p>
            <a:r>
              <a:rPr lang="pt-BR" dirty="0"/>
              <a:t>Na Rádio Inconfidência, Programa Revista da Tarde - Junho 24</a:t>
            </a:r>
          </a:p>
        </p:txBody>
      </p:sp>
      <p:pic>
        <p:nvPicPr>
          <p:cNvPr id="18" name="Espaço Reservado para Conteúdo 17">
            <a:extLst>
              <a:ext uri="{FF2B5EF4-FFF2-40B4-BE49-F238E27FC236}">
                <a16:creationId xmlns:a16="http://schemas.microsoft.com/office/drawing/2014/main" id="{04340702-74BA-41DE-950C-9129478B7C0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338037" y="2762440"/>
            <a:ext cx="2851513" cy="3420927"/>
          </a:xfrm>
        </p:spPr>
      </p:pic>
    </p:spTree>
    <p:extLst>
      <p:ext uri="{BB962C8B-B14F-4D97-AF65-F5344CB8AC3E}">
        <p14:creationId xmlns:p14="http://schemas.microsoft.com/office/powerpoint/2010/main" val="292977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3478CFF1-66FB-4584-9DEA-AE31D73ABB94}"/>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52F2FB89-B0A2-436C-B21E-8AE59CEAB1BF}"/>
              </a:ext>
            </a:extLst>
          </p:cNvPr>
          <p:cNvSpPr>
            <a:spLocks noGrp="1"/>
          </p:cNvSpPr>
          <p:nvPr>
            <p:ph type="title"/>
          </p:nvPr>
        </p:nvSpPr>
        <p:spPr/>
        <p:txBody>
          <a:bodyPr>
            <a:normAutofit fontScale="90000"/>
          </a:bodyPr>
          <a:lstStyle/>
          <a:p>
            <a:r>
              <a:rPr lang="pt-BR" dirty="0"/>
              <a:t>Diversidade sonora e Cavalo Marinho</a:t>
            </a:r>
          </a:p>
        </p:txBody>
      </p:sp>
      <p:sp>
        <p:nvSpPr>
          <p:cNvPr id="3" name="Espaço Reservado para Conteúdo 2">
            <a:extLst>
              <a:ext uri="{FF2B5EF4-FFF2-40B4-BE49-F238E27FC236}">
                <a16:creationId xmlns:a16="http://schemas.microsoft.com/office/drawing/2014/main" id="{2F75CFBE-7518-4E20-925B-CC7B2BA5D1FF}"/>
              </a:ext>
            </a:extLst>
          </p:cNvPr>
          <p:cNvSpPr>
            <a:spLocks noGrp="1"/>
          </p:cNvSpPr>
          <p:nvPr>
            <p:ph idx="1"/>
          </p:nvPr>
        </p:nvSpPr>
        <p:spPr>
          <a:xfrm>
            <a:off x="5951095" y="1929383"/>
            <a:ext cx="5402704" cy="4563491"/>
          </a:xfrm>
        </p:spPr>
        <p:txBody>
          <a:bodyPr>
            <a:normAutofit fontScale="92500"/>
          </a:bodyPr>
          <a:lstStyle/>
          <a:p>
            <a:r>
              <a:rPr lang="pt-BR" sz="24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a:t>
            </a: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CD ‘</a:t>
            </a:r>
            <a:r>
              <a:rPr lang="pt-BR"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Parayba</a:t>
            </a: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&amp; Minas’ reúne 13 canções autorais com forte influência das sonoridades nordestinas e de Minas Gerais, </a:t>
            </a:r>
            <a:r>
              <a:rPr lang="pt-B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entre baião, toada, salsa, bossa, xote </a:t>
            </a:r>
            <a:r>
              <a:rPr lang="pt-BR" sz="24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cantos do Cavalo Marinho Estrela da Paraíba. “Tenho influências dos nossos grandes mestres da música brasileira e da cultura popular, com letras fortes, poéticas, líricas, políticas, espirituais, e falando da natureza e do amor”, destacou o pesquisador, poeta, mestre, produtor,  cantor e compositor paraibano.</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pic>
        <p:nvPicPr>
          <p:cNvPr id="12" name="Imagem 11" descr="Pessoas com roupas coloridas&#10;&#10;Descrição gerada automaticamente">
            <a:extLst>
              <a:ext uri="{FF2B5EF4-FFF2-40B4-BE49-F238E27FC236}">
                <a16:creationId xmlns:a16="http://schemas.microsoft.com/office/drawing/2014/main" id="{FE6047CB-41AC-4FD1-A4E4-97862802C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5803"/>
            <a:ext cx="4942904" cy="4251960"/>
          </a:xfrm>
          <a:prstGeom prst="rect">
            <a:avLst/>
          </a:prstGeom>
        </p:spPr>
      </p:pic>
    </p:spTree>
    <p:extLst>
      <p:ext uri="{BB962C8B-B14F-4D97-AF65-F5344CB8AC3E}">
        <p14:creationId xmlns:p14="http://schemas.microsoft.com/office/powerpoint/2010/main" val="1017327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063F7-E8BF-4EBD-80A3-B7A038EBA5CB}"/>
              </a:ext>
            </a:extLst>
          </p:cNvPr>
          <p:cNvSpPr>
            <a:spLocks noGrp="1"/>
          </p:cNvSpPr>
          <p:nvPr>
            <p:ph type="title"/>
          </p:nvPr>
        </p:nvSpPr>
        <p:spPr/>
        <p:txBody>
          <a:bodyPr/>
          <a:lstStyle/>
          <a:p>
            <a:r>
              <a:rPr lang="pt-BR" dirty="0"/>
              <a:t>Turnê Europa 2024</a:t>
            </a:r>
          </a:p>
        </p:txBody>
      </p:sp>
      <p:sp>
        <p:nvSpPr>
          <p:cNvPr id="3" name="Espaço Reservado para Texto 2">
            <a:extLst>
              <a:ext uri="{FF2B5EF4-FFF2-40B4-BE49-F238E27FC236}">
                <a16:creationId xmlns:a16="http://schemas.microsoft.com/office/drawing/2014/main" id="{EB1D89D7-783F-41C0-AE89-6DD4F1037649}"/>
              </a:ext>
            </a:extLst>
          </p:cNvPr>
          <p:cNvSpPr>
            <a:spLocks noGrp="1"/>
          </p:cNvSpPr>
          <p:nvPr>
            <p:ph type="body" idx="1"/>
          </p:nvPr>
        </p:nvSpPr>
        <p:spPr/>
        <p:txBody>
          <a:bodyPr/>
          <a:lstStyle/>
          <a:p>
            <a:r>
              <a:rPr lang="pt-BR" dirty="0"/>
              <a:t>Flyer</a:t>
            </a:r>
          </a:p>
        </p:txBody>
      </p:sp>
      <p:pic>
        <p:nvPicPr>
          <p:cNvPr id="8" name="Espaço Reservado para Conteúdo 7">
            <a:extLst>
              <a:ext uri="{FF2B5EF4-FFF2-40B4-BE49-F238E27FC236}">
                <a16:creationId xmlns:a16="http://schemas.microsoft.com/office/drawing/2014/main" id="{CD3CBB0E-8057-43D4-AF44-DEDFF16E3C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62942" y="2925763"/>
            <a:ext cx="3311479" cy="3265487"/>
          </a:xfrm>
        </p:spPr>
      </p:pic>
      <p:sp>
        <p:nvSpPr>
          <p:cNvPr id="5" name="Espaço Reservado para Texto 4">
            <a:extLst>
              <a:ext uri="{FF2B5EF4-FFF2-40B4-BE49-F238E27FC236}">
                <a16:creationId xmlns:a16="http://schemas.microsoft.com/office/drawing/2014/main" id="{9B12296C-E67D-44AC-9871-6FBF8EA98FA0}"/>
              </a:ext>
            </a:extLst>
          </p:cNvPr>
          <p:cNvSpPr>
            <a:spLocks noGrp="1"/>
          </p:cNvSpPr>
          <p:nvPr>
            <p:ph type="body" sz="quarter" idx="3"/>
          </p:nvPr>
        </p:nvSpPr>
        <p:spPr/>
        <p:txBody>
          <a:bodyPr/>
          <a:lstStyle/>
          <a:p>
            <a:r>
              <a:rPr lang="pt-BR" dirty="0"/>
              <a:t>Lisboa e Munique</a:t>
            </a:r>
          </a:p>
        </p:txBody>
      </p:sp>
      <p:pic>
        <p:nvPicPr>
          <p:cNvPr id="10" name="Espaço Reservado para Conteúdo 9">
            <a:extLst>
              <a:ext uri="{FF2B5EF4-FFF2-40B4-BE49-F238E27FC236}">
                <a16:creationId xmlns:a16="http://schemas.microsoft.com/office/drawing/2014/main" id="{DFDD4E07-934C-4C77-A5AC-54143D193F3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3000997"/>
            <a:ext cx="5183188" cy="3115019"/>
          </a:xfrm>
        </p:spPr>
      </p:pic>
    </p:spTree>
    <p:extLst>
      <p:ext uri="{BB962C8B-B14F-4D97-AF65-F5344CB8AC3E}">
        <p14:creationId xmlns:p14="http://schemas.microsoft.com/office/powerpoint/2010/main" val="2625722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8534E-F5D7-4FEB-A31A-34548F819A0C}"/>
              </a:ext>
            </a:extLst>
          </p:cNvPr>
          <p:cNvSpPr>
            <a:spLocks noGrp="1"/>
          </p:cNvSpPr>
          <p:nvPr>
            <p:ph type="title"/>
          </p:nvPr>
        </p:nvSpPr>
        <p:spPr/>
        <p:txBody>
          <a:bodyPr>
            <a:normAutofit fontScale="90000"/>
          </a:bodyPr>
          <a:lstStyle/>
          <a:p>
            <a:r>
              <a:rPr lang="pt-BR" dirty="0"/>
              <a:t>Zurique-</a:t>
            </a:r>
            <a:r>
              <a:rPr lang="pt-BR" dirty="0" err="1"/>
              <a:t>Suiça</a:t>
            </a:r>
            <a:r>
              <a:rPr lang="pt-BR" dirty="0"/>
              <a:t> e Programa Sons do Brasil</a:t>
            </a:r>
          </a:p>
        </p:txBody>
      </p:sp>
      <p:sp>
        <p:nvSpPr>
          <p:cNvPr id="3" name="Espaço Reservado para Texto 2">
            <a:extLst>
              <a:ext uri="{FF2B5EF4-FFF2-40B4-BE49-F238E27FC236}">
                <a16:creationId xmlns:a16="http://schemas.microsoft.com/office/drawing/2014/main" id="{DFF49715-86E0-4526-886B-E8C23A885A5C}"/>
              </a:ext>
            </a:extLst>
          </p:cNvPr>
          <p:cNvSpPr>
            <a:spLocks noGrp="1"/>
          </p:cNvSpPr>
          <p:nvPr>
            <p:ph type="body" idx="1"/>
          </p:nvPr>
        </p:nvSpPr>
        <p:spPr/>
        <p:txBody>
          <a:bodyPr/>
          <a:lstStyle/>
          <a:p>
            <a:r>
              <a:rPr lang="pt-BR" dirty="0"/>
              <a:t>Zurique - </a:t>
            </a:r>
            <a:r>
              <a:rPr lang="pt-BR" dirty="0" err="1"/>
              <a:t>Suiça</a:t>
            </a:r>
            <a:endParaRPr lang="pt-BR" dirty="0"/>
          </a:p>
        </p:txBody>
      </p:sp>
      <p:pic>
        <p:nvPicPr>
          <p:cNvPr id="5" name="Espaço Reservado para Conteúdo 4">
            <a:extLst>
              <a:ext uri="{FF2B5EF4-FFF2-40B4-BE49-F238E27FC236}">
                <a16:creationId xmlns:a16="http://schemas.microsoft.com/office/drawing/2014/main" id="{DFB3E587-1363-4320-BBB3-A91A92AC2B8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93102" y="2925763"/>
            <a:ext cx="2051158" cy="3265487"/>
          </a:xfrm>
        </p:spPr>
      </p:pic>
      <p:sp>
        <p:nvSpPr>
          <p:cNvPr id="4" name="Espaço Reservado para Texto 3">
            <a:extLst>
              <a:ext uri="{FF2B5EF4-FFF2-40B4-BE49-F238E27FC236}">
                <a16:creationId xmlns:a16="http://schemas.microsoft.com/office/drawing/2014/main" id="{794B0CFA-8917-4E73-8E95-7F346484AFFE}"/>
              </a:ext>
            </a:extLst>
          </p:cNvPr>
          <p:cNvSpPr>
            <a:spLocks noGrp="1"/>
          </p:cNvSpPr>
          <p:nvPr>
            <p:ph type="body" sz="quarter" idx="3"/>
          </p:nvPr>
        </p:nvSpPr>
        <p:spPr/>
        <p:txBody>
          <a:bodyPr/>
          <a:lstStyle/>
          <a:p>
            <a:r>
              <a:rPr lang="pt-BR" dirty="0"/>
              <a:t>Flyer Sons do Brasil</a:t>
            </a:r>
          </a:p>
        </p:txBody>
      </p:sp>
      <p:pic>
        <p:nvPicPr>
          <p:cNvPr id="8" name="Espaço Reservado para Conteúdo 7">
            <a:extLst>
              <a:ext uri="{FF2B5EF4-FFF2-40B4-BE49-F238E27FC236}">
                <a16:creationId xmlns:a16="http://schemas.microsoft.com/office/drawing/2014/main" id="{36DCD219-A17C-4DFC-AA15-83AFC5A61DB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10726" y="2925763"/>
            <a:ext cx="4306136" cy="3265487"/>
          </a:xfrm>
        </p:spPr>
      </p:pic>
    </p:spTree>
    <p:extLst>
      <p:ext uri="{BB962C8B-B14F-4D97-AF65-F5344CB8AC3E}">
        <p14:creationId xmlns:p14="http://schemas.microsoft.com/office/powerpoint/2010/main" val="3355178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3493800-2522-45E4-B39A-C89C69BC0684}"/>
              </a:ext>
            </a:extLst>
          </p:cNvPr>
          <p:cNvSpPr>
            <a:spLocks noGrp="1"/>
          </p:cNvSpPr>
          <p:nvPr>
            <p:ph type="title"/>
          </p:nvPr>
        </p:nvSpPr>
        <p:spPr/>
        <p:txBody>
          <a:bodyPr/>
          <a:lstStyle/>
          <a:p>
            <a:r>
              <a:rPr lang="pt-BR" dirty="0"/>
              <a:t>38 Psiu Poético - Montes Claros MG</a:t>
            </a:r>
          </a:p>
        </p:txBody>
      </p:sp>
      <p:pic>
        <p:nvPicPr>
          <p:cNvPr id="8" name="Espaço Reservado para Conteúdo 7">
            <a:extLst>
              <a:ext uri="{FF2B5EF4-FFF2-40B4-BE49-F238E27FC236}">
                <a16:creationId xmlns:a16="http://schemas.microsoft.com/office/drawing/2014/main" id="{6EFB3AF8-2470-42F9-B88F-41BB6518A8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27836" y="1928813"/>
            <a:ext cx="4202327" cy="4252912"/>
          </a:xfrm>
        </p:spPr>
      </p:pic>
      <p:pic>
        <p:nvPicPr>
          <p:cNvPr id="10" name="Espaço Reservado para Conteúdo 9">
            <a:extLst>
              <a:ext uri="{FF2B5EF4-FFF2-40B4-BE49-F238E27FC236}">
                <a16:creationId xmlns:a16="http://schemas.microsoft.com/office/drawing/2014/main" id="{68F4EC99-52ED-43AC-B170-C0DD5D49085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4918" y="1928813"/>
            <a:ext cx="4576163" cy="4252912"/>
          </a:xfrm>
        </p:spPr>
      </p:pic>
    </p:spTree>
    <p:extLst>
      <p:ext uri="{BB962C8B-B14F-4D97-AF65-F5344CB8AC3E}">
        <p14:creationId xmlns:p14="http://schemas.microsoft.com/office/powerpoint/2010/main" val="2432269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452913-F33C-4F80-947A-DB9F9E4C808D}"/>
              </a:ext>
            </a:extLst>
          </p:cNvPr>
          <p:cNvSpPr>
            <a:spLocks noGrp="1"/>
          </p:cNvSpPr>
          <p:nvPr>
            <p:ph type="title"/>
          </p:nvPr>
        </p:nvSpPr>
        <p:spPr/>
        <p:txBody>
          <a:bodyPr/>
          <a:lstStyle/>
          <a:p>
            <a:r>
              <a:rPr lang="pt-BR" dirty="0"/>
              <a:t>Shows Setembro 2024</a:t>
            </a:r>
          </a:p>
        </p:txBody>
      </p:sp>
      <p:sp>
        <p:nvSpPr>
          <p:cNvPr id="3" name="Espaço Reservado para Texto 2">
            <a:extLst>
              <a:ext uri="{FF2B5EF4-FFF2-40B4-BE49-F238E27FC236}">
                <a16:creationId xmlns:a16="http://schemas.microsoft.com/office/drawing/2014/main" id="{C8846F49-C8F5-4D3F-A0DA-4EE5F6A3859E}"/>
              </a:ext>
            </a:extLst>
          </p:cNvPr>
          <p:cNvSpPr>
            <a:spLocks noGrp="1"/>
          </p:cNvSpPr>
          <p:nvPr>
            <p:ph type="body" idx="1"/>
          </p:nvPr>
        </p:nvSpPr>
        <p:spPr/>
        <p:txBody>
          <a:bodyPr/>
          <a:lstStyle/>
          <a:p>
            <a:r>
              <a:rPr lang="pt-BR" dirty="0"/>
              <a:t>Conecta PUC Minas</a:t>
            </a:r>
          </a:p>
        </p:txBody>
      </p:sp>
      <p:pic>
        <p:nvPicPr>
          <p:cNvPr id="12" name="Espaço Reservado para Conteúdo 11">
            <a:extLst>
              <a:ext uri="{FF2B5EF4-FFF2-40B4-BE49-F238E27FC236}">
                <a16:creationId xmlns:a16="http://schemas.microsoft.com/office/drawing/2014/main" id="{AC43BF0A-72BC-4EEE-A717-D9766BE9757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64481" y="2925763"/>
            <a:ext cx="1908401" cy="3265487"/>
          </a:xfrm>
        </p:spPr>
      </p:pic>
      <p:sp>
        <p:nvSpPr>
          <p:cNvPr id="5" name="Espaço Reservado para Texto 4">
            <a:extLst>
              <a:ext uri="{FF2B5EF4-FFF2-40B4-BE49-F238E27FC236}">
                <a16:creationId xmlns:a16="http://schemas.microsoft.com/office/drawing/2014/main" id="{C268706C-F864-45E7-A4AF-D3CF3BFC620E}"/>
              </a:ext>
            </a:extLst>
          </p:cNvPr>
          <p:cNvSpPr>
            <a:spLocks noGrp="1"/>
          </p:cNvSpPr>
          <p:nvPr>
            <p:ph type="body" sz="quarter" idx="3"/>
          </p:nvPr>
        </p:nvSpPr>
        <p:spPr/>
        <p:txBody>
          <a:bodyPr/>
          <a:lstStyle/>
          <a:p>
            <a:r>
              <a:rPr lang="pt-BR" dirty="0"/>
              <a:t>Feira de Poesia CCPE</a:t>
            </a:r>
          </a:p>
        </p:txBody>
      </p:sp>
      <p:pic>
        <p:nvPicPr>
          <p:cNvPr id="14" name="Espaço Reservado para Conteúdo 13">
            <a:extLst>
              <a:ext uri="{FF2B5EF4-FFF2-40B4-BE49-F238E27FC236}">
                <a16:creationId xmlns:a16="http://schemas.microsoft.com/office/drawing/2014/main" id="{7AF3801C-0D16-4175-9708-F33CC8B3ED2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784148" y="2925763"/>
            <a:ext cx="1959292" cy="3265487"/>
          </a:xfrm>
        </p:spPr>
      </p:pic>
    </p:spTree>
    <p:extLst>
      <p:ext uri="{BB962C8B-B14F-4D97-AF65-F5344CB8AC3E}">
        <p14:creationId xmlns:p14="http://schemas.microsoft.com/office/powerpoint/2010/main" val="2029506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57010A-ABC0-425B-AC2E-5A4AB17254D0}"/>
              </a:ext>
            </a:extLst>
          </p:cNvPr>
          <p:cNvSpPr>
            <a:spLocks noGrp="1"/>
          </p:cNvSpPr>
          <p:nvPr>
            <p:ph type="title"/>
          </p:nvPr>
        </p:nvSpPr>
        <p:spPr/>
        <p:txBody>
          <a:bodyPr/>
          <a:lstStyle/>
          <a:p>
            <a:r>
              <a:rPr lang="pt-BR" dirty="0"/>
              <a:t>Shows Outubro 2024</a:t>
            </a:r>
          </a:p>
        </p:txBody>
      </p:sp>
      <p:sp>
        <p:nvSpPr>
          <p:cNvPr id="3" name="Espaço Reservado para Texto 2">
            <a:extLst>
              <a:ext uri="{FF2B5EF4-FFF2-40B4-BE49-F238E27FC236}">
                <a16:creationId xmlns:a16="http://schemas.microsoft.com/office/drawing/2014/main" id="{037958BA-65D4-45FD-A03C-B45FA5ED9397}"/>
              </a:ext>
            </a:extLst>
          </p:cNvPr>
          <p:cNvSpPr>
            <a:spLocks noGrp="1"/>
          </p:cNvSpPr>
          <p:nvPr>
            <p:ph type="body" idx="1"/>
          </p:nvPr>
        </p:nvSpPr>
        <p:spPr/>
        <p:txBody>
          <a:bodyPr>
            <a:normAutofit fontScale="70000" lnSpcReduction="20000"/>
          </a:bodyPr>
          <a:lstStyle/>
          <a:p>
            <a:r>
              <a:rPr lang="pt-BR" dirty="0"/>
              <a:t>X EIARJ (Encontro Internacional </a:t>
            </a:r>
            <a:r>
              <a:rPr lang="pt-BR" dirty="0" err="1"/>
              <a:t>acordeon</a:t>
            </a:r>
            <a:r>
              <a:rPr lang="pt-BR" dirty="0"/>
              <a:t> do Rio de Janeiro)</a:t>
            </a:r>
          </a:p>
        </p:txBody>
      </p:sp>
      <p:pic>
        <p:nvPicPr>
          <p:cNvPr id="8" name="Espaço Reservado para Conteúdo 7">
            <a:extLst>
              <a:ext uri="{FF2B5EF4-FFF2-40B4-BE49-F238E27FC236}">
                <a16:creationId xmlns:a16="http://schemas.microsoft.com/office/drawing/2014/main" id="{C33C6986-EEC8-4E66-967C-AFC39E08D4A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55155" y="2925763"/>
            <a:ext cx="3527052" cy="3265487"/>
          </a:xfrm>
        </p:spPr>
      </p:pic>
      <p:sp>
        <p:nvSpPr>
          <p:cNvPr id="5" name="Espaço Reservado para Texto 4">
            <a:extLst>
              <a:ext uri="{FF2B5EF4-FFF2-40B4-BE49-F238E27FC236}">
                <a16:creationId xmlns:a16="http://schemas.microsoft.com/office/drawing/2014/main" id="{99D37A49-5630-43A7-9694-62DE812F0989}"/>
              </a:ext>
            </a:extLst>
          </p:cNvPr>
          <p:cNvSpPr>
            <a:spLocks noGrp="1"/>
          </p:cNvSpPr>
          <p:nvPr>
            <p:ph type="body" sz="quarter" idx="3"/>
          </p:nvPr>
        </p:nvSpPr>
        <p:spPr/>
        <p:txBody>
          <a:bodyPr>
            <a:normAutofit fontScale="70000" lnSpcReduction="20000"/>
          </a:bodyPr>
          <a:lstStyle/>
          <a:p>
            <a:r>
              <a:rPr lang="pt-BR" dirty="0"/>
              <a:t>Festa do Peixe-boi – Barra de </a:t>
            </a:r>
            <a:r>
              <a:rPr lang="pt-BR" dirty="0" err="1"/>
              <a:t>Mamanguapé</a:t>
            </a:r>
            <a:r>
              <a:rPr lang="pt-BR" dirty="0"/>
              <a:t> - Paraíba  </a:t>
            </a:r>
          </a:p>
        </p:txBody>
      </p:sp>
      <p:pic>
        <p:nvPicPr>
          <p:cNvPr id="10" name="Espaço Reservado para Conteúdo 9">
            <a:extLst>
              <a:ext uri="{FF2B5EF4-FFF2-40B4-BE49-F238E27FC236}">
                <a16:creationId xmlns:a16="http://schemas.microsoft.com/office/drawing/2014/main" id="{A64DBA4D-7FC8-439E-9672-63FA723EE22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46912" y="2925763"/>
            <a:ext cx="4233764" cy="3265487"/>
          </a:xfrm>
        </p:spPr>
      </p:pic>
    </p:spTree>
    <p:extLst>
      <p:ext uri="{BB962C8B-B14F-4D97-AF65-F5344CB8AC3E}">
        <p14:creationId xmlns:p14="http://schemas.microsoft.com/office/powerpoint/2010/main" val="1713844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572262-8CE4-49FF-886C-AB9348E63B66}"/>
              </a:ext>
            </a:extLst>
          </p:cNvPr>
          <p:cNvSpPr>
            <a:spLocks noGrp="1"/>
          </p:cNvSpPr>
          <p:nvPr>
            <p:ph type="title"/>
          </p:nvPr>
        </p:nvSpPr>
        <p:spPr/>
        <p:txBody>
          <a:bodyPr>
            <a:normAutofit/>
          </a:bodyPr>
          <a:lstStyle/>
          <a:p>
            <a:r>
              <a:rPr lang="pt-BR"/>
              <a:t>Shows Novembro 2024</a:t>
            </a:r>
            <a:endParaRPr lang="pt-BR" dirty="0"/>
          </a:p>
        </p:txBody>
      </p:sp>
      <p:sp>
        <p:nvSpPr>
          <p:cNvPr id="4" name="Espaço Reservado para Texto 3">
            <a:extLst>
              <a:ext uri="{FF2B5EF4-FFF2-40B4-BE49-F238E27FC236}">
                <a16:creationId xmlns:a16="http://schemas.microsoft.com/office/drawing/2014/main" id="{09F60E44-9660-41ED-899D-BF1A96300EF7}"/>
              </a:ext>
            </a:extLst>
          </p:cNvPr>
          <p:cNvSpPr>
            <a:spLocks noGrp="1"/>
          </p:cNvSpPr>
          <p:nvPr>
            <p:ph type="body" idx="1"/>
          </p:nvPr>
        </p:nvSpPr>
        <p:spPr/>
        <p:txBody>
          <a:bodyPr>
            <a:normAutofit fontScale="70000" lnSpcReduction="20000"/>
          </a:bodyPr>
          <a:lstStyle/>
          <a:p>
            <a:r>
              <a:rPr lang="pt-BR" dirty="0"/>
              <a:t>Escola </a:t>
            </a:r>
            <a:r>
              <a:rPr lang="pt-BR" dirty="0" err="1"/>
              <a:t>Brascri</a:t>
            </a:r>
            <a:r>
              <a:rPr lang="pt-BR" dirty="0"/>
              <a:t> – Brasil Criança Santa Rita (PB)</a:t>
            </a:r>
          </a:p>
        </p:txBody>
      </p:sp>
      <p:pic>
        <p:nvPicPr>
          <p:cNvPr id="9" name="Espaço Reservado para Conteúdo 8">
            <a:extLst>
              <a:ext uri="{FF2B5EF4-FFF2-40B4-BE49-F238E27FC236}">
                <a16:creationId xmlns:a16="http://schemas.microsoft.com/office/drawing/2014/main" id="{79DDA57D-0879-49B9-9FE4-4DAF94CB48C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8271" y="2925763"/>
            <a:ext cx="4840820" cy="3265487"/>
          </a:xfrm>
        </p:spPr>
      </p:pic>
      <p:sp>
        <p:nvSpPr>
          <p:cNvPr id="6" name="Espaço Reservado para Texto 5">
            <a:extLst>
              <a:ext uri="{FF2B5EF4-FFF2-40B4-BE49-F238E27FC236}">
                <a16:creationId xmlns:a16="http://schemas.microsoft.com/office/drawing/2014/main" id="{3F4C0E5D-0B82-4528-B949-01AB57B7A926}"/>
              </a:ext>
            </a:extLst>
          </p:cNvPr>
          <p:cNvSpPr>
            <a:spLocks noGrp="1"/>
          </p:cNvSpPr>
          <p:nvPr>
            <p:ph type="body" sz="quarter" idx="3"/>
          </p:nvPr>
        </p:nvSpPr>
        <p:spPr/>
        <p:txBody>
          <a:bodyPr>
            <a:normAutofit fontScale="70000" lnSpcReduction="20000"/>
          </a:bodyPr>
          <a:lstStyle/>
          <a:p>
            <a:r>
              <a:rPr lang="pt-BR" dirty="0"/>
              <a:t>18 Carnaval das Culturas-Praça do Lido (RJ)</a:t>
            </a:r>
          </a:p>
        </p:txBody>
      </p:sp>
      <p:pic>
        <p:nvPicPr>
          <p:cNvPr id="11" name="Espaço Reservado para Conteúdo 10">
            <a:extLst>
              <a:ext uri="{FF2B5EF4-FFF2-40B4-BE49-F238E27FC236}">
                <a16:creationId xmlns:a16="http://schemas.microsoft.com/office/drawing/2014/main" id="{7AB2C066-57D9-442B-BEA1-9407F3C3A28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65043" y="2925763"/>
            <a:ext cx="2397502" cy="3265487"/>
          </a:xfrm>
        </p:spPr>
      </p:pic>
    </p:spTree>
    <p:extLst>
      <p:ext uri="{BB962C8B-B14F-4D97-AF65-F5344CB8AC3E}">
        <p14:creationId xmlns:p14="http://schemas.microsoft.com/office/powerpoint/2010/main" val="243589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BB6379AB-19BF-42A7-A989-12F76E6D0C8B}"/>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B73BA7CA-7BA2-4985-B448-ED5862E4919D}"/>
              </a:ext>
            </a:extLst>
          </p:cNvPr>
          <p:cNvSpPr>
            <a:spLocks noGrp="1"/>
          </p:cNvSpPr>
          <p:nvPr>
            <p:ph type="title"/>
          </p:nvPr>
        </p:nvSpPr>
        <p:spPr/>
        <p:txBody>
          <a:bodyPr/>
          <a:lstStyle/>
          <a:p>
            <a:r>
              <a:rPr lang="pt-BR" dirty="0"/>
              <a:t>Um artista feito de parcerias</a:t>
            </a:r>
          </a:p>
        </p:txBody>
      </p:sp>
      <p:sp>
        <p:nvSpPr>
          <p:cNvPr id="3" name="Espaço Reservado para Conteúdo 2">
            <a:extLst>
              <a:ext uri="{FF2B5EF4-FFF2-40B4-BE49-F238E27FC236}">
                <a16:creationId xmlns:a16="http://schemas.microsoft.com/office/drawing/2014/main" id="{874D8F4B-0A1F-4A3B-8DFF-864590CAFB10}"/>
              </a:ext>
            </a:extLst>
          </p:cNvPr>
          <p:cNvSpPr>
            <a:spLocks noGrp="1"/>
          </p:cNvSpPr>
          <p:nvPr>
            <p:ph idx="1"/>
          </p:nvPr>
        </p:nvSpPr>
        <p:spPr>
          <a:xfrm>
            <a:off x="4916384" y="1929383"/>
            <a:ext cx="6437416" cy="4563491"/>
          </a:xfrm>
        </p:spPr>
        <p:txBody>
          <a:bodyPr>
            <a:normAutofit lnSpcReduction="10000"/>
          </a:bodyPr>
          <a:lstStyle/>
          <a:p>
            <a:r>
              <a:rPr lang="pt-BR" sz="2400" dirty="0">
                <a:effectLst/>
                <a:latin typeface="Calibri" panose="020F0502020204030204" pitchFamily="34" charset="0"/>
                <a:ea typeface="Calibri" panose="020F0502020204030204" pitchFamily="34" charset="0"/>
                <a:cs typeface="Calibri" panose="020F0502020204030204" pitchFamily="34" charset="0"/>
              </a:rPr>
              <a:t>Em seu oitavo disco (além de três DVDs), Nélio apresenta parcerias com os poetas Rogério Salgado, Petrônio Gonçalves, Antônio Galvão, Ana Paula Rodrigues e Fábio Gonçalves. Também há parcerias com Kal Robson (</a:t>
            </a:r>
            <a:r>
              <a:rPr lang="pt-BR" sz="2400" dirty="0" err="1">
                <a:effectLst/>
                <a:latin typeface="Calibri" panose="020F0502020204030204" pitchFamily="34" charset="0"/>
                <a:ea typeface="Calibri" panose="020F0502020204030204" pitchFamily="34" charset="0"/>
                <a:cs typeface="Calibri" panose="020F0502020204030204" pitchFamily="34" charset="0"/>
              </a:rPr>
              <a:t>co-produtor</a:t>
            </a:r>
            <a:r>
              <a:rPr lang="pt-BR" sz="2400" dirty="0">
                <a:effectLst/>
                <a:latin typeface="Calibri" panose="020F0502020204030204" pitchFamily="34" charset="0"/>
                <a:ea typeface="Calibri" panose="020F0502020204030204" pitchFamily="34" charset="0"/>
                <a:cs typeface="Calibri" panose="020F0502020204030204" pitchFamily="34" charset="0"/>
              </a:rPr>
              <a:t> e arranjador em parceria com Nélio), foto ao lado, Escurinho e </a:t>
            </a:r>
            <a:r>
              <a:rPr lang="pt-BR" sz="2400" dirty="0" err="1">
                <a:effectLst/>
                <a:latin typeface="Calibri" panose="020F0502020204030204" pitchFamily="34" charset="0"/>
                <a:ea typeface="Calibri" panose="020F0502020204030204" pitchFamily="34" charset="0"/>
                <a:cs typeface="Calibri" panose="020F0502020204030204" pitchFamily="34" charset="0"/>
              </a:rPr>
              <a:t>Geraldin</a:t>
            </a:r>
            <a:r>
              <a:rPr lang="pt-BR" sz="2400" dirty="0">
                <a:effectLst/>
                <a:latin typeface="Calibri" panose="020F0502020204030204" pitchFamily="34" charset="0"/>
                <a:ea typeface="Calibri" panose="020F0502020204030204" pitchFamily="34" charset="0"/>
                <a:cs typeface="Calibri" panose="020F0502020204030204" pitchFamily="34" charset="0"/>
              </a:rPr>
              <a:t> da Viola, além dos músicos Rosa Chico, </a:t>
            </a:r>
            <a:r>
              <a:rPr lang="pt-BR" sz="2400" dirty="0" err="1">
                <a:effectLst/>
                <a:latin typeface="Calibri" panose="020F0502020204030204" pitchFamily="34" charset="0"/>
                <a:ea typeface="Calibri" panose="020F0502020204030204" pitchFamily="34" charset="0"/>
                <a:cs typeface="Calibri" panose="020F0502020204030204" pitchFamily="34" charset="0"/>
              </a:rPr>
              <a:t>Aglaia</a:t>
            </a:r>
            <a:r>
              <a:rPr lang="pt-BR" sz="2400" dirty="0">
                <a:effectLst/>
                <a:latin typeface="Calibri" panose="020F0502020204030204" pitchFamily="34" charset="0"/>
                <a:ea typeface="Calibri" panose="020F0502020204030204" pitchFamily="34" charset="0"/>
                <a:cs typeface="Calibri" panose="020F0502020204030204" pitchFamily="34" charset="0"/>
              </a:rPr>
              <a:t> Costa, Beto Lopes, Cristiano Oliveira, Giba Nascimento, Elisa de Sena, </a:t>
            </a:r>
            <a:r>
              <a:rPr lang="pt-BR" sz="2400" dirty="0" err="1">
                <a:effectLst/>
                <a:latin typeface="Calibri" panose="020F0502020204030204" pitchFamily="34" charset="0"/>
                <a:ea typeface="Calibri" panose="020F0502020204030204" pitchFamily="34" charset="0"/>
                <a:cs typeface="Calibri" panose="020F0502020204030204" pitchFamily="34" charset="0"/>
              </a:rPr>
              <a:t>Deângelo</a:t>
            </a:r>
            <a:r>
              <a:rPr lang="pt-BR" sz="2400" dirty="0">
                <a:effectLst/>
                <a:latin typeface="Calibri" panose="020F0502020204030204" pitchFamily="34" charset="0"/>
                <a:ea typeface="Calibri" panose="020F0502020204030204" pitchFamily="34" charset="0"/>
                <a:cs typeface="Calibri" panose="020F0502020204030204" pitchFamily="34" charset="0"/>
              </a:rPr>
              <a:t>, </a:t>
            </a:r>
            <a:r>
              <a:rPr lang="pt-BR" sz="2400" dirty="0" err="1">
                <a:effectLst/>
                <a:latin typeface="Calibri" panose="020F0502020204030204" pitchFamily="34" charset="0"/>
                <a:ea typeface="Calibri" panose="020F0502020204030204" pitchFamily="34" charset="0"/>
                <a:cs typeface="Calibri" panose="020F0502020204030204" pitchFamily="34" charset="0"/>
              </a:rPr>
              <a:t>Cesão</a:t>
            </a:r>
            <a:r>
              <a:rPr lang="pt-BR" sz="2400">
                <a:effectLst/>
                <a:latin typeface="Calibri" panose="020F0502020204030204" pitchFamily="34" charset="0"/>
                <a:ea typeface="Calibri" panose="020F0502020204030204" pitchFamily="34" charset="0"/>
                <a:cs typeface="Calibri" panose="020F0502020204030204" pitchFamily="34" charset="0"/>
              </a:rPr>
              <a:t> Contrabaixo e </a:t>
            </a:r>
            <a:r>
              <a:rPr lang="pt-BR" sz="2400" dirty="0">
                <a:effectLst/>
                <a:latin typeface="Calibri" panose="020F0502020204030204" pitchFamily="34" charset="0"/>
                <a:ea typeface="Calibri" panose="020F0502020204030204" pitchFamily="34" charset="0"/>
                <a:cs typeface="Calibri" panose="020F0502020204030204" pitchFamily="34" charset="0"/>
              </a:rPr>
              <a:t>Levi Reis. O genial Toninho Horta tem participação especial na faixa ‘Canção de amar’. </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pic>
        <p:nvPicPr>
          <p:cNvPr id="6" name="Imagem 5" descr="Pessoas em pé posando para foto&#10;&#10;Descrição gerada automaticamente">
            <a:extLst>
              <a:ext uri="{FF2B5EF4-FFF2-40B4-BE49-F238E27FC236}">
                <a16:creationId xmlns:a16="http://schemas.microsoft.com/office/drawing/2014/main" id="{E6DA3BBB-F6A3-451F-8335-5B3F0385A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929383"/>
            <a:ext cx="3959431" cy="4447666"/>
          </a:xfrm>
          <a:prstGeom prst="rect">
            <a:avLst/>
          </a:prstGeom>
        </p:spPr>
      </p:pic>
    </p:spTree>
    <p:extLst>
      <p:ext uri="{BB962C8B-B14F-4D97-AF65-F5344CB8AC3E}">
        <p14:creationId xmlns:p14="http://schemas.microsoft.com/office/powerpoint/2010/main" val="577380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4BCD50A8-923E-4820-857C-5F7E5EFA22C2}"/>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E1840CD7-DFE7-47DC-9495-830BF8C08D7B}"/>
              </a:ext>
            </a:extLst>
          </p:cNvPr>
          <p:cNvSpPr>
            <a:spLocks noGrp="1"/>
          </p:cNvSpPr>
          <p:nvPr>
            <p:ph type="title"/>
          </p:nvPr>
        </p:nvSpPr>
        <p:spPr/>
        <p:txBody>
          <a:bodyPr/>
          <a:lstStyle/>
          <a:p>
            <a:r>
              <a:rPr lang="pt-BR" dirty="0"/>
              <a:t>Lançamento do disco e Live!</a:t>
            </a:r>
          </a:p>
        </p:txBody>
      </p:sp>
      <p:sp>
        <p:nvSpPr>
          <p:cNvPr id="3" name="Espaço Reservado para Conteúdo 2">
            <a:extLst>
              <a:ext uri="{FF2B5EF4-FFF2-40B4-BE49-F238E27FC236}">
                <a16:creationId xmlns:a16="http://schemas.microsoft.com/office/drawing/2014/main" id="{AA4F9C6B-CB13-4E44-AC3A-A275EA7A6F3C}"/>
              </a:ext>
            </a:extLst>
          </p:cNvPr>
          <p:cNvSpPr>
            <a:spLocks noGrp="1"/>
          </p:cNvSpPr>
          <p:nvPr>
            <p:ph idx="1"/>
          </p:nvPr>
        </p:nvSpPr>
        <p:spPr>
          <a:xfrm>
            <a:off x="5628904" y="1929383"/>
            <a:ext cx="5724896" cy="4768299"/>
          </a:xfrm>
        </p:spPr>
        <p:txBody>
          <a:bodyPr/>
          <a:lstStyle/>
          <a:p>
            <a:r>
              <a:rPr lang="pt-BR" sz="24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a:t>
            </a: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disco ‘</a:t>
            </a:r>
            <a:r>
              <a:rPr lang="pt-BR"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Parayba</a:t>
            </a: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&amp; Minas’ foi lançado no dia 31 de julho de 2021, nas principais plataformas de streaming (inclusive no </a:t>
            </a:r>
            <a:r>
              <a:rPr lang="pt-BR" sz="2400" dirty="0">
                <a:effectLst/>
                <a:latin typeface="Calibri" panose="020F0502020204030204" pitchFamily="34" charset="0"/>
                <a:ea typeface="Calibri" panose="020F0502020204030204" pitchFamily="34" charset="0"/>
                <a:cs typeface="Calibri" panose="020F0502020204030204" pitchFamily="34" charset="0"/>
              </a:rPr>
              <a:t>canal Youtube.com/neliotorres1 e no Facebook.com/</a:t>
            </a:r>
            <a:r>
              <a:rPr lang="pt-BR" sz="2400" dirty="0" err="1">
                <a:effectLst/>
                <a:latin typeface="Calibri" panose="020F0502020204030204" pitchFamily="34" charset="0"/>
                <a:ea typeface="Calibri" panose="020F0502020204030204" pitchFamily="34" charset="0"/>
                <a:cs typeface="Calibri" panose="020F0502020204030204" pitchFamily="34" charset="0"/>
              </a:rPr>
              <a:t>neliobtorres</a:t>
            </a:r>
            <a:r>
              <a:rPr lang="pt-BR" sz="2400" dirty="0">
                <a:effectLst/>
                <a:latin typeface="Calibri" panose="020F0502020204030204" pitchFamily="34" charset="0"/>
                <a:ea typeface="Calibri" panose="020F0502020204030204" pitchFamily="34" charset="0"/>
                <a:cs typeface="Calibri" panose="020F0502020204030204" pitchFamily="34" charset="0"/>
              </a:rPr>
              <a:t>)</a:t>
            </a:r>
            <a:r>
              <a:rPr lang="pt-BR"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com apoio do selo e distribuidora QUAE, uma agência de Música do Estado de Minas Gerais. Na mesma data, às 17h, o artista paraibano realizou uma </a:t>
            </a:r>
            <a:r>
              <a:rPr lang="pt-BR"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live</a:t>
            </a:r>
            <a:r>
              <a:rPr lang="pt-BR" sz="2400" dirty="0">
                <a:effectLst/>
                <a:latin typeface="Calibri" panose="020F0502020204030204" pitchFamily="34" charset="0"/>
                <a:ea typeface="Calibri" panose="020F0502020204030204" pitchFamily="34" charset="0"/>
                <a:cs typeface="Calibri" panose="020F0502020204030204" pitchFamily="34" charset="0"/>
              </a:rPr>
              <a:t>, no Estúdio Concertino, em Belo Horizonte (MG).</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pic>
        <p:nvPicPr>
          <p:cNvPr id="6" name="Imagem 5" descr="Desenho de uma pessoa&#10;&#10;Descrição gerada automaticamente com confiança baixa">
            <a:extLst>
              <a:ext uri="{FF2B5EF4-FFF2-40B4-BE49-F238E27FC236}">
                <a16:creationId xmlns:a16="http://schemas.microsoft.com/office/drawing/2014/main" id="{0CCEBE5D-4A1F-4DD8-8DBC-C066097A6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38573"/>
            <a:ext cx="4517571" cy="4491608"/>
          </a:xfrm>
          <a:prstGeom prst="rect">
            <a:avLst/>
          </a:prstGeom>
        </p:spPr>
      </p:pic>
    </p:spTree>
    <p:extLst>
      <p:ext uri="{BB962C8B-B14F-4D97-AF65-F5344CB8AC3E}">
        <p14:creationId xmlns:p14="http://schemas.microsoft.com/office/powerpoint/2010/main" val="317991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A11D8E2A-DBF2-4DF0-9BC7-76624748C346}"/>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C63B56C6-ACA2-43C4-95A4-F692FCA64044}"/>
              </a:ext>
            </a:extLst>
          </p:cNvPr>
          <p:cNvSpPr>
            <a:spLocks noGrp="1"/>
          </p:cNvSpPr>
          <p:nvPr>
            <p:ph type="title"/>
          </p:nvPr>
        </p:nvSpPr>
        <p:spPr/>
        <p:txBody>
          <a:bodyPr/>
          <a:lstStyle/>
          <a:p>
            <a:r>
              <a:rPr lang="pt-BR" dirty="0"/>
              <a:t>Radicado em BH desde 2018</a:t>
            </a:r>
          </a:p>
        </p:txBody>
      </p:sp>
      <p:sp>
        <p:nvSpPr>
          <p:cNvPr id="3" name="Espaço Reservado para Conteúdo 2">
            <a:extLst>
              <a:ext uri="{FF2B5EF4-FFF2-40B4-BE49-F238E27FC236}">
                <a16:creationId xmlns:a16="http://schemas.microsoft.com/office/drawing/2014/main" id="{8ABD5A3B-FF10-4F5E-8AEA-46016A9D48EB}"/>
              </a:ext>
            </a:extLst>
          </p:cNvPr>
          <p:cNvSpPr>
            <a:spLocks noGrp="1"/>
          </p:cNvSpPr>
          <p:nvPr>
            <p:ph idx="1"/>
          </p:nvPr>
        </p:nvSpPr>
        <p:spPr>
          <a:xfrm>
            <a:off x="4302176" y="1929383"/>
            <a:ext cx="7051623" cy="4483231"/>
          </a:xfrm>
        </p:spPr>
        <p:txBody>
          <a:bodyPr>
            <a:normAutofit lnSpcReduction="10000"/>
          </a:bodyPr>
          <a:lstStyle/>
          <a:p>
            <a:r>
              <a:rPr lang="pt-BR" sz="24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Natural</a:t>
            </a:r>
            <a:r>
              <a:rPr lang="pt-BR" sz="2400" dirty="0">
                <a:effectLst/>
                <a:latin typeface="Calibri" panose="020F0502020204030204" pitchFamily="34" charset="0"/>
                <a:ea typeface="Calibri" panose="020F0502020204030204" pitchFamily="34" charset="0"/>
                <a:cs typeface="Calibri" panose="020F0502020204030204" pitchFamily="34" charset="0"/>
              </a:rPr>
              <a:t> de João Pessoa (PB), Nélio Torres está radicado em Belo Horizonte (MG) desde 2018, onde desenvolve seus projetos como compositor, cantor, poeta, produtor, mestre de Cavalo Marinho (Cavalo Marinho Estrela da Paraíba e do Cavalo Marinho de Belo Horizonte), e idealizador do Recital Sarau Museu Clube da Esquina, em </a:t>
            </a:r>
            <a:r>
              <a:rPr lang="pt-BR" sz="2400">
                <a:effectLst/>
                <a:latin typeface="Calibri" panose="020F0502020204030204" pitchFamily="34" charset="0"/>
                <a:ea typeface="Calibri" panose="020F0502020204030204" pitchFamily="34" charset="0"/>
                <a:cs typeface="Calibri" panose="020F0502020204030204" pitchFamily="34" charset="0"/>
              </a:rPr>
              <a:t>Belo Horizonte</a:t>
            </a:r>
            <a:r>
              <a:rPr lang="pt-BR" sz="2400" dirty="0">
                <a:effectLst/>
                <a:latin typeface="Calibri" panose="020F0502020204030204" pitchFamily="34" charset="0"/>
                <a:ea typeface="Calibri" panose="020F0502020204030204" pitchFamily="34" charset="0"/>
                <a:cs typeface="Calibri" panose="020F0502020204030204" pitchFamily="34" charset="0"/>
              </a:rPr>
              <a:t>, MG . Sua entrega permanente à música, à poesia, à cultura popular e à cultura indígena, já lhe rendeu diversos prêmios e homenagens, sempre nas áreas da música e cultura popular.</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m 5" descr="Mulher com violão no palco&#10;&#10;Descrição gerada automaticamente">
            <a:extLst>
              <a:ext uri="{FF2B5EF4-FFF2-40B4-BE49-F238E27FC236}">
                <a16:creationId xmlns:a16="http://schemas.microsoft.com/office/drawing/2014/main" id="{6AC7E8B5-4A13-4828-A504-A78ADCFD4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5803"/>
            <a:ext cx="3267609" cy="4356812"/>
          </a:xfrm>
          <a:prstGeom prst="rect">
            <a:avLst/>
          </a:prstGeom>
        </p:spPr>
      </p:pic>
    </p:spTree>
    <p:extLst>
      <p:ext uri="{BB962C8B-B14F-4D97-AF65-F5344CB8AC3E}">
        <p14:creationId xmlns:p14="http://schemas.microsoft.com/office/powerpoint/2010/main" val="2397983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767E1E1B-BB4C-4B74-9C0A-112C20EC9956}"/>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08701663-70E0-4E18-9E41-B493BA00BC1C}"/>
              </a:ext>
            </a:extLst>
          </p:cNvPr>
          <p:cNvSpPr>
            <a:spLocks noGrp="1"/>
          </p:cNvSpPr>
          <p:nvPr>
            <p:ph type="title"/>
          </p:nvPr>
        </p:nvSpPr>
        <p:spPr/>
        <p:txBody>
          <a:bodyPr/>
          <a:lstStyle/>
          <a:p>
            <a:r>
              <a:rPr lang="pt-BR" dirty="0"/>
              <a:t>Premiações e homenagens</a:t>
            </a:r>
          </a:p>
        </p:txBody>
      </p:sp>
      <p:sp>
        <p:nvSpPr>
          <p:cNvPr id="3" name="Espaço Reservado para Conteúdo 2">
            <a:extLst>
              <a:ext uri="{FF2B5EF4-FFF2-40B4-BE49-F238E27FC236}">
                <a16:creationId xmlns:a16="http://schemas.microsoft.com/office/drawing/2014/main" id="{99680DFC-83EB-48F1-B481-58B5E1CC3B40}"/>
              </a:ext>
            </a:extLst>
          </p:cNvPr>
          <p:cNvSpPr>
            <a:spLocks noGrp="1"/>
          </p:cNvSpPr>
          <p:nvPr>
            <p:ph idx="1"/>
          </p:nvPr>
        </p:nvSpPr>
        <p:spPr>
          <a:xfrm>
            <a:off x="4332157" y="1929383"/>
            <a:ext cx="7021643" cy="4720799"/>
          </a:xfrm>
        </p:spPr>
        <p:txBody>
          <a:bodyPr>
            <a:normAutofit fontScale="92500" lnSpcReduction="20000"/>
          </a:bodyPr>
          <a:lstStyle/>
          <a:p>
            <a:r>
              <a:rPr lang="pt-BR" sz="2400" dirty="0">
                <a:effectLst/>
                <a:latin typeface="Calibri" panose="020F0502020204030204" pitchFamily="34" charset="0"/>
                <a:ea typeface="Calibri" panose="020F0502020204030204" pitchFamily="34" charset="0"/>
                <a:cs typeface="Calibri" panose="020F0502020204030204" pitchFamily="34" charset="0"/>
              </a:rPr>
              <a:t>O Título de Cidadão Espírito-Santense veio em 2014, mesmo ano em que participou do Projeto Espírito Mundo, na Itália, no Festival </a:t>
            </a:r>
            <a:r>
              <a:rPr lang="pt-BR" sz="2400" dirty="0" err="1">
                <a:effectLst/>
                <a:latin typeface="Calibri" panose="020F0502020204030204" pitchFamily="34" charset="0"/>
                <a:ea typeface="Calibri" panose="020F0502020204030204" pitchFamily="34" charset="0"/>
                <a:cs typeface="Calibri" panose="020F0502020204030204" pitchFamily="34" charset="0"/>
              </a:rPr>
              <a:t>Brasilicata</a:t>
            </a:r>
            <a:r>
              <a:rPr lang="pt-BR" sz="2400" dirty="0">
                <a:effectLst/>
                <a:latin typeface="Calibri" panose="020F0502020204030204" pitchFamily="34" charset="0"/>
                <a:ea typeface="Calibri" panose="020F0502020204030204" pitchFamily="34" charset="0"/>
                <a:cs typeface="Calibri" panose="020F0502020204030204" pitchFamily="34" charset="0"/>
              </a:rPr>
              <a:t> Tour. O CD “BANXHURNA”, lançado pelo selo </a:t>
            </a:r>
            <a:r>
              <a:rPr lang="pt-BR" sz="2400" dirty="0" err="1">
                <a:effectLst/>
                <a:latin typeface="Calibri" panose="020F0502020204030204" pitchFamily="34" charset="0"/>
                <a:ea typeface="Calibri" panose="020F0502020204030204" pitchFamily="34" charset="0"/>
                <a:cs typeface="Calibri" panose="020F0502020204030204" pitchFamily="34" charset="0"/>
              </a:rPr>
              <a:t>Tratore</a:t>
            </a:r>
            <a:r>
              <a:rPr lang="pt-BR" sz="2400" dirty="0">
                <a:effectLst/>
                <a:latin typeface="Calibri" panose="020F0502020204030204" pitchFamily="34" charset="0"/>
                <a:ea typeface="Calibri" panose="020F0502020204030204" pitchFamily="34" charset="0"/>
                <a:cs typeface="Calibri" panose="020F0502020204030204" pitchFamily="34" charset="0"/>
              </a:rPr>
              <a:t>, recebeu Menção Honrosa, ficando entre os melhores da música brasileira, no Prêmio Embrulhador 2017</a:t>
            </a:r>
            <a:r>
              <a:rPr lang="pt-BR" sz="2400" b="1" dirty="0">
                <a:effectLst/>
                <a:latin typeface="Calibri" panose="020F0502020204030204" pitchFamily="34" charset="0"/>
                <a:ea typeface="Calibri" panose="020F0502020204030204" pitchFamily="34" charset="0"/>
                <a:cs typeface="Calibri" panose="020F0502020204030204" pitchFamily="34" charset="0"/>
              </a:rPr>
              <a:t>, </a:t>
            </a:r>
            <a:r>
              <a:rPr lang="pt-BR" sz="2400" dirty="0">
                <a:effectLst/>
                <a:latin typeface="Calibri" panose="020F0502020204030204" pitchFamily="34" charset="0"/>
                <a:ea typeface="Calibri" panose="020F0502020204030204" pitchFamily="34" charset="0"/>
                <a:cs typeface="Calibri" panose="020F0502020204030204" pitchFamily="34" charset="0"/>
              </a:rPr>
              <a:t>sendo muito bem avaliado pelo mestre Toninho Horta, pelos Jornalistas </a:t>
            </a:r>
            <a:r>
              <a:rPr lang="pt-BR" sz="2400" dirty="0" err="1">
                <a:effectLst/>
                <a:latin typeface="Calibri" panose="020F0502020204030204" pitchFamily="34" charset="0"/>
                <a:ea typeface="Calibri" panose="020F0502020204030204" pitchFamily="34" charset="0"/>
                <a:cs typeface="Calibri" panose="020F0502020204030204" pitchFamily="34" charset="0"/>
              </a:rPr>
              <a:t>Jamarrí</a:t>
            </a:r>
            <a:r>
              <a:rPr lang="pt-BR" sz="2400" dirty="0">
                <a:effectLst/>
                <a:latin typeface="Calibri" panose="020F0502020204030204" pitchFamily="34" charset="0"/>
                <a:ea typeface="Calibri" panose="020F0502020204030204" pitchFamily="34" charset="0"/>
                <a:cs typeface="Calibri" panose="020F0502020204030204" pitchFamily="34" charset="0"/>
              </a:rPr>
              <a:t> Nogueira e escritor Petrônio Gonçalves entre outros. Produziu e dirigiu os documentários: “Dança do </a:t>
            </a:r>
            <a:r>
              <a:rPr lang="pt-BR" sz="2400" dirty="0" err="1">
                <a:effectLst/>
                <a:latin typeface="Calibri" panose="020F0502020204030204" pitchFamily="34" charset="0"/>
                <a:ea typeface="Calibri" panose="020F0502020204030204" pitchFamily="34" charset="0"/>
                <a:cs typeface="Calibri" panose="020F0502020204030204" pitchFamily="34" charset="0"/>
              </a:rPr>
              <a:t>Toré</a:t>
            </a:r>
            <a:r>
              <a:rPr lang="pt-BR" sz="2400" dirty="0">
                <a:effectLst/>
                <a:latin typeface="Calibri" panose="020F0502020204030204" pitchFamily="34" charset="0"/>
                <a:ea typeface="Calibri" panose="020F0502020204030204" pitchFamily="34" charset="0"/>
                <a:cs typeface="Calibri" panose="020F0502020204030204" pitchFamily="34" charset="0"/>
              </a:rPr>
              <a:t>”, dos Índios Potiguara (PB), em 2008, e Xucuru-cariri de Palmeiras dos Índios (AL), em 2009.  Participou ainda das coletâneas ‘Antologia 32’, Editora Caravana, uma publicação Brasil-Argentina de 2019, e ‘Antologia Contemporâneos 2017’, da Editora Taba Cultural (RJ).                                                                          </a:t>
            </a:r>
            <a:endParaRPr lang="pt-B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pic>
        <p:nvPicPr>
          <p:cNvPr id="8" name="Imagem 7" descr="Pessoas posando para uma foto&#10;&#10;Descrição gerada automaticamente">
            <a:extLst>
              <a:ext uri="{FF2B5EF4-FFF2-40B4-BE49-F238E27FC236}">
                <a16:creationId xmlns:a16="http://schemas.microsoft.com/office/drawing/2014/main" id="{1FACD0B6-3C5B-4B28-97DE-3B418D274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29383"/>
            <a:ext cx="3182070" cy="4487193"/>
          </a:xfrm>
          <a:prstGeom prst="rect">
            <a:avLst/>
          </a:prstGeom>
        </p:spPr>
      </p:pic>
    </p:spTree>
    <p:extLst>
      <p:ext uri="{BB962C8B-B14F-4D97-AF65-F5344CB8AC3E}">
        <p14:creationId xmlns:p14="http://schemas.microsoft.com/office/powerpoint/2010/main" val="64887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éu cheio de estrelas">
            <a:extLst>
              <a:ext uri="{FF2B5EF4-FFF2-40B4-BE49-F238E27FC236}">
                <a16:creationId xmlns:a16="http://schemas.microsoft.com/office/drawing/2014/main" id="{68EA4226-047E-4C1E-948E-2A3CD51356A6}"/>
              </a:ext>
            </a:extLst>
          </p:cNvPr>
          <p:cNvPicPr>
            <a:picLocks noChangeAspect="1"/>
          </p:cNvPicPr>
          <p:nvPr/>
        </p:nvPicPr>
        <p:blipFill rotWithShape="1">
          <a:blip r:embed="rId2">
            <a:alphaModFix amt="50000"/>
          </a:blip>
          <a:srcRect t="11398" r="-1" b="11791"/>
          <a:stretch/>
        </p:blipFill>
        <p:spPr>
          <a:xfrm>
            <a:off x="0" y="10"/>
            <a:ext cx="12188931" cy="6857990"/>
          </a:xfrm>
          <a:prstGeom prst="rect">
            <a:avLst/>
          </a:prstGeom>
        </p:spPr>
      </p:pic>
      <p:sp>
        <p:nvSpPr>
          <p:cNvPr id="2" name="Título 1">
            <a:extLst>
              <a:ext uri="{FF2B5EF4-FFF2-40B4-BE49-F238E27FC236}">
                <a16:creationId xmlns:a16="http://schemas.microsoft.com/office/drawing/2014/main" id="{BEEA411D-E902-4454-B91A-414F70EB5399}"/>
              </a:ext>
            </a:extLst>
          </p:cNvPr>
          <p:cNvSpPr>
            <a:spLocks noGrp="1"/>
          </p:cNvSpPr>
          <p:nvPr>
            <p:ph type="title"/>
          </p:nvPr>
        </p:nvSpPr>
        <p:spPr/>
        <p:txBody>
          <a:bodyPr/>
          <a:lstStyle/>
          <a:p>
            <a:r>
              <a:rPr lang="pt-BR" dirty="0"/>
              <a:t>Nélio Torres na imprensa</a:t>
            </a:r>
          </a:p>
        </p:txBody>
      </p:sp>
      <p:pic>
        <p:nvPicPr>
          <p:cNvPr id="6" name="Espaço Reservado para Conteúdo 5" descr="Texto&#10;&#10;Descrição gerada automaticamente">
            <a:extLst>
              <a:ext uri="{FF2B5EF4-FFF2-40B4-BE49-F238E27FC236}">
                <a16:creationId xmlns:a16="http://schemas.microsoft.com/office/drawing/2014/main" id="{C31B4DA3-4411-4E0E-96A0-8E4DB12C98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28813"/>
            <a:ext cx="2964415" cy="4252912"/>
          </a:xfrm>
        </p:spPr>
      </p:pic>
      <p:pic>
        <p:nvPicPr>
          <p:cNvPr id="8" name="Imagem 7" descr="Texto&#10;&#10;Descrição gerada automaticamente">
            <a:extLst>
              <a:ext uri="{FF2B5EF4-FFF2-40B4-BE49-F238E27FC236}">
                <a16:creationId xmlns:a16="http://schemas.microsoft.com/office/drawing/2014/main" id="{FF2F8D7B-7DA7-4F67-95C1-4553FE1D3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604" y="1928813"/>
            <a:ext cx="3090603" cy="4252912"/>
          </a:xfrm>
          <a:prstGeom prst="rect">
            <a:avLst/>
          </a:prstGeom>
        </p:spPr>
      </p:pic>
      <p:pic>
        <p:nvPicPr>
          <p:cNvPr id="10" name="Imagem 9" descr="Calendário&#10;&#10;Descrição gerada automaticamente">
            <a:extLst>
              <a:ext uri="{FF2B5EF4-FFF2-40B4-BE49-F238E27FC236}">
                <a16:creationId xmlns:a16="http://schemas.microsoft.com/office/drawing/2014/main" id="{F06F42CB-76A6-41DC-A74A-112D85662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197" y="1928813"/>
            <a:ext cx="3090603" cy="4252912"/>
          </a:xfrm>
          <a:prstGeom prst="rect">
            <a:avLst/>
          </a:prstGeom>
        </p:spPr>
      </p:pic>
    </p:spTree>
    <p:extLst>
      <p:ext uri="{BB962C8B-B14F-4D97-AF65-F5344CB8AC3E}">
        <p14:creationId xmlns:p14="http://schemas.microsoft.com/office/powerpoint/2010/main" val="3039523141"/>
      </p:ext>
    </p:extLst>
  </p:cSld>
  <p:clrMapOvr>
    <a:masterClrMapping/>
  </p:clrMapOvr>
</p:sld>
</file>

<file path=ppt/theme/theme1.xml><?xml version="1.0" encoding="utf-8"?>
<a:theme xmlns:a="http://schemas.openxmlformats.org/drawingml/2006/main" name="SketchyVTI">
  <a:themeElements>
    <a:clrScheme name="AnalogousFromRegularSeedLeftStep">
      <a:dk1>
        <a:srgbClr val="000000"/>
      </a:dk1>
      <a:lt1>
        <a:srgbClr val="FFFFFF"/>
      </a:lt1>
      <a:dk2>
        <a:srgbClr val="352441"/>
      </a:dk2>
      <a:lt2>
        <a:srgbClr val="E2E8E7"/>
      </a:lt2>
      <a:accent1>
        <a:srgbClr val="C34D61"/>
      </a:accent1>
      <a:accent2>
        <a:srgbClr val="B13B80"/>
      </a:accent2>
      <a:accent3>
        <a:srgbClr val="C34DC3"/>
      </a:accent3>
      <a:accent4>
        <a:srgbClr val="803BB1"/>
      </a:accent4>
      <a:accent5>
        <a:srgbClr val="604DC3"/>
      </a:accent5>
      <a:accent6>
        <a:srgbClr val="3B59B1"/>
      </a:accent6>
      <a:hlink>
        <a:srgbClr val="309282"/>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537</TotalTime>
  <Words>1276</Words>
  <Application>Microsoft Office PowerPoint</Application>
  <PresentationFormat>Widescreen</PresentationFormat>
  <Paragraphs>85</Paragraphs>
  <Slides>45</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45</vt:i4>
      </vt:variant>
    </vt:vector>
  </HeadingPairs>
  <TitlesOfParts>
    <vt:vector size="50" baseType="lpstr">
      <vt:lpstr>Arial</vt:lpstr>
      <vt:lpstr>Calibri</vt:lpstr>
      <vt:lpstr>Modern Love</vt:lpstr>
      <vt:lpstr>The Hand</vt:lpstr>
      <vt:lpstr>SketchyVTI</vt:lpstr>
      <vt:lpstr>Nélio Torres – ´Parayba &amp; Minas`</vt:lpstr>
      <vt:lpstr>Nélio Torres – Um artista plural</vt:lpstr>
      <vt:lpstr>Participação de Toninho Horta</vt:lpstr>
      <vt:lpstr>Diversidade sonora e Cavalo Marinho</vt:lpstr>
      <vt:lpstr>Um artista feito de parcerias</vt:lpstr>
      <vt:lpstr>Lançamento do disco e Live!</vt:lpstr>
      <vt:lpstr>Radicado em BH desde 2018</vt:lpstr>
      <vt:lpstr>Premiações e homenagens</vt:lpstr>
      <vt:lpstr>Nélio Torres na imprensa</vt:lpstr>
      <vt:lpstr>Nélio Torres na Imprensa</vt:lpstr>
      <vt:lpstr>Nélio Torres na Imprensa</vt:lpstr>
      <vt:lpstr>Nélio Torres no Exterior</vt:lpstr>
      <vt:lpstr>Novas reportagens – Jornal A União / PB (22.01.2022) </vt:lpstr>
      <vt:lpstr>Nélio Torres apresentações</vt:lpstr>
      <vt:lpstr>Nélio Torres e Toninho Horta</vt:lpstr>
      <vt:lpstr>Cavalo Marinho de Beagá</vt:lpstr>
      <vt:lpstr>Nélio Torres e Cavalo Marinho em 2023</vt:lpstr>
      <vt:lpstr>Flyer “Festa de Reis 2023”- Bayeux PB”</vt:lpstr>
      <vt:lpstr>Reportagens com Nélio Torres e a Cultura Popular”</vt:lpstr>
      <vt:lpstr>Flyer “Show Baía da Traíçao (PB)” E Participação no Livro Boida Reunida</vt:lpstr>
      <vt:lpstr>Bloco Cavalo Marinho de BH</vt:lpstr>
      <vt:lpstr>Apresentações Nélio Torres</vt:lpstr>
      <vt:lpstr>Apresentações Abril à Agosto</vt:lpstr>
      <vt:lpstr>Rio Psiu Poético no Bar Ernesto e na ABL (Academia Brasileira de Letras, com poetas Antônio Cícero e Luis Turiba)</vt:lpstr>
      <vt:lpstr>No CCJF (Centro Cultural da Justiça Federal) e no Consulado de Portugal RJ</vt:lpstr>
      <vt:lpstr>Projeto Santa Leitura e no EMEI Pedro Lessa, BH / MG</vt:lpstr>
      <vt:lpstr>Cavalo Marinho de Beagá no Projeto BH Mais Feliz e no Grito dos Excluídos, MG</vt:lpstr>
      <vt:lpstr>Mini turnê na Europa</vt:lpstr>
      <vt:lpstr>Mini turnê na Europa </vt:lpstr>
      <vt:lpstr>Mini turnê na Europa Out 2023</vt:lpstr>
      <vt:lpstr>Nélio Torres no Sarau FioMultiCultural - RJ e Cavalo Marinho de Beagá Dez 23</vt:lpstr>
      <vt:lpstr>Nélio Torres e Cavalo Marinho 2024</vt:lpstr>
      <vt:lpstr>VI Beagá Psiu Poético e IV CNC Brasília DF – Março 2024</vt:lpstr>
      <vt:lpstr>Nélio Torres Abril e Maio - RJ 2024 </vt:lpstr>
      <vt:lpstr>Na ABL (Academia Brasileira de Letras)com Gilberto Gil, e Poetas na Lapa, RJ, Abril 2024</vt:lpstr>
      <vt:lpstr>No Museu da República, Catete, RJ, Abril 2024</vt:lpstr>
      <vt:lpstr>ACILBRAS (Academia de Artes, Ciências e Letras do Brasil), em Volta Redonda RJ e Recife PE, Maio 2024</vt:lpstr>
      <vt:lpstr>Na ALPB (Assembléia Legislativa do Estado da Paraíba), maio 2024</vt:lpstr>
      <vt:lpstr>Nélio Torres – BH / MG</vt:lpstr>
      <vt:lpstr>Turnê Europa 2024</vt:lpstr>
      <vt:lpstr>Zurique-Suiça e Programa Sons do Brasil</vt:lpstr>
      <vt:lpstr>38 Psiu Poético - Montes Claros MG</vt:lpstr>
      <vt:lpstr>Shows Setembro 2024</vt:lpstr>
      <vt:lpstr>Shows Outubro 2024</vt:lpstr>
      <vt:lpstr>Shows Novembro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Nélio Torres</dc:title>
  <dc:creator>Cássia Silva</dc:creator>
  <cp:lastModifiedBy>NELIO</cp:lastModifiedBy>
  <cp:revision>81</cp:revision>
  <dcterms:created xsi:type="dcterms:W3CDTF">2021-07-08T16:17:55Z</dcterms:created>
  <dcterms:modified xsi:type="dcterms:W3CDTF">2024-11-07T01:48:09Z</dcterms:modified>
</cp:coreProperties>
</file>